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8"/>
  </p:notesMasterIdLst>
  <p:sldIdLst>
    <p:sldId id="256" r:id="rId2"/>
    <p:sldId id="355" r:id="rId3"/>
    <p:sldId id="337" r:id="rId4"/>
    <p:sldId id="278" r:id="rId5"/>
    <p:sldId id="257" r:id="rId6"/>
    <p:sldId id="265" r:id="rId7"/>
    <p:sldId id="279" r:id="rId8"/>
    <p:sldId id="280" r:id="rId9"/>
    <p:sldId id="277" r:id="rId10"/>
    <p:sldId id="258" r:id="rId11"/>
    <p:sldId id="281" r:id="rId12"/>
    <p:sldId id="263" r:id="rId13"/>
    <p:sldId id="356" r:id="rId14"/>
    <p:sldId id="259" r:id="rId15"/>
    <p:sldId id="260" r:id="rId16"/>
    <p:sldId id="366" r:id="rId17"/>
    <p:sldId id="367" r:id="rId18"/>
    <p:sldId id="357" r:id="rId19"/>
    <p:sldId id="292" r:id="rId20"/>
    <p:sldId id="264" r:id="rId21"/>
    <p:sldId id="358" r:id="rId22"/>
    <p:sldId id="303" r:id="rId23"/>
    <p:sldId id="449" r:id="rId24"/>
    <p:sldId id="311" r:id="rId25"/>
    <p:sldId id="359" r:id="rId26"/>
    <p:sldId id="293" r:id="rId27"/>
    <p:sldId id="324" r:id="rId28"/>
    <p:sldId id="348" r:id="rId29"/>
    <p:sldId id="347" r:id="rId30"/>
    <p:sldId id="288" r:id="rId31"/>
    <p:sldId id="287" r:id="rId32"/>
    <p:sldId id="289" r:id="rId33"/>
    <p:sldId id="290" r:id="rId34"/>
    <p:sldId id="304" r:id="rId35"/>
    <p:sldId id="291" r:id="rId36"/>
    <p:sldId id="429" r:id="rId37"/>
    <p:sldId id="305" r:id="rId38"/>
    <p:sldId id="349" r:id="rId39"/>
    <p:sldId id="405" r:id="rId40"/>
    <p:sldId id="360" r:id="rId41"/>
    <p:sldId id="353" r:id="rId42"/>
    <p:sldId id="346" r:id="rId43"/>
    <p:sldId id="354" r:id="rId44"/>
    <p:sldId id="350" r:id="rId45"/>
    <p:sldId id="351" r:id="rId46"/>
    <p:sldId id="391" r:id="rId47"/>
    <p:sldId id="407" r:id="rId48"/>
    <p:sldId id="392" r:id="rId49"/>
    <p:sldId id="362" r:id="rId50"/>
    <p:sldId id="393" r:id="rId51"/>
    <p:sldId id="352" r:id="rId52"/>
    <p:sldId id="395" r:id="rId53"/>
    <p:sldId id="271" r:id="rId54"/>
    <p:sldId id="365" r:id="rId55"/>
    <p:sldId id="363" r:id="rId56"/>
    <p:sldId id="394" r:id="rId57"/>
    <p:sldId id="270" r:id="rId58"/>
    <p:sldId id="406" r:id="rId59"/>
    <p:sldId id="364" r:id="rId60"/>
    <p:sldId id="316" r:id="rId61"/>
    <p:sldId id="397" r:id="rId62"/>
    <p:sldId id="368" r:id="rId63"/>
    <p:sldId id="317" r:id="rId64"/>
    <p:sldId id="370" r:id="rId65"/>
    <p:sldId id="401" r:id="rId66"/>
    <p:sldId id="403" r:id="rId67"/>
    <p:sldId id="404" r:id="rId68"/>
    <p:sldId id="398" r:id="rId69"/>
    <p:sldId id="336" r:id="rId70"/>
    <p:sldId id="446" r:id="rId71"/>
    <p:sldId id="447" r:id="rId72"/>
    <p:sldId id="448" r:id="rId73"/>
    <p:sldId id="373" r:id="rId74"/>
    <p:sldId id="375" r:id="rId75"/>
    <p:sldId id="376" r:id="rId76"/>
    <p:sldId id="282" r:id="rId77"/>
    <p:sldId id="371" r:id="rId78"/>
    <p:sldId id="302" r:id="rId79"/>
    <p:sldId id="380" r:id="rId80"/>
    <p:sldId id="372" r:id="rId81"/>
    <p:sldId id="408" r:id="rId82"/>
    <p:sldId id="409" r:id="rId83"/>
    <p:sldId id="385" r:id="rId84"/>
    <p:sldId id="410" r:id="rId85"/>
    <p:sldId id="338" r:id="rId86"/>
    <p:sldId id="381" r:id="rId87"/>
    <p:sldId id="343" r:id="rId88"/>
    <p:sldId id="411" r:id="rId89"/>
    <p:sldId id="318" r:id="rId90"/>
    <p:sldId id="319" r:id="rId91"/>
    <p:sldId id="382" r:id="rId92"/>
    <p:sldId id="297" r:id="rId93"/>
    <p:sldId id="412" r:id="rId94"/>
    <p:sldId id="383" r:id="rId95"/>
    <p:sldId id="384" r:id="rId96"/>
    <p:sldId id="320" r:id="rId97"/>
    <p:sldId id="445" r:id="rId98"/>
    <p:sldId id="342" r:id="rId99"/>
    <p:sldId id="413" r:id="rId100"/>
    <p:sldId id="321" r:id="rId101"/>
    <p:sldId id="414" r:id="rId102"/>
    <p:sldId id="416" r:id="rId103"/>
    <p:sldId id="322" r:id="rId104"/>
    <p:sldId id="417" r:id="rId105"/>
    <p:sldId id="418" r:id="rId106"/>
    <p:sldId id="323" r:id="rId107"/>
    <p:sldId id="420" r:id="rId108"/>
    <p:sldId id="419" r:id="rId109"/>
    <p:sldId id="421" r:id="rId110"/>
    <p:sldId id="422" r:id="rId111"/>
    <p:sldId id="450" r:id="rId112"/>
    <p:sldId id="386" r:id="rId113"/>
    <p:sldId id="309" r:id="rId114"/>
    <p:sldId id="423" r:id="rId115"/>
    <p:sldId id="387" r:id="rId116"/>
    <p:sldId id="424" r:id="rId117"/>
    <p:sldId id="388" r:id="rId118"/>
    <p:sldId id="298" r:id="rId119"/>
    <p:sldId id="425" r:id="rId120"/>
    <p:sldId id="426" r:id="rId121"/>
    <p:sldId id="427" r:id="rId122"/>
    <p:sldId id="428" r:id="rId123"/>
    <p:sldId id="430" r:id="rId124"/>
    <p:sldId id="389" r:id="rId125"/>
    <p:sldId id="301" r:id="rId126"/>
    <p:sldId id="432" r:id="rId127"/>
    <p:sldId id="433" r:id="rId128"/>
    <p:sldId id="330" r:id="rId129"/>
    <p:sldId id="434" r:id="rId130"/>
    <p:sldId id="435" r:id="rId131"/>
    <p:sldId id="390" r:id="rId132"/>
    <p:sldId id="331" r:id="rId133"/>
    <p:sldId id="332" r:id="rId134"/>
    <p:sldId id="443" r:id="rId135"/>
    <p:sldId id="326" r:id="rId136"/>
    <p:sldId id="437" r:id="rId137"/>
    <p:sldId id="438" r:id="rId138"/>
    <p:sldId id="439" r:id="rId139"/>
    <p:sldId id="441" r:id="rId140"/>
    <p:sldId id="442" r:id="rId141"/>
    <p:sldId id="378" r:id="rId142"/>
    <p:sldId id="339" r:id="rId143"/>
    <p:sldId id="328" r:id="rId144"/>
    <p:sldId id="340" r:id="rId145"/>
    <p:sldId id="341" r:id="rId146"/>
    <p:sldId id="333" r:id="rId147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7A37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9" autoAdjust="0"/>
    <p:restoredTop sz="94628" autoAdjust="0"/>
  </p:normalViewPr>
  <p:slideViewPr>
    <p:cSldViewPr>
      <p:cViewPr varScale="1">
        <p:scale>
          <a:sx n="135" d="100"/>
          <a:sy n="135" d="100"/>
        </p:scale>
        <p:origin x="-84" y="-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A203D-5BB1-439B-9A8B-0C4974EC0C08}" type="datetimeFigureOut">
              <a:rPr lang="nl-NL" smtClean="0"/>
              <a:pPr/>
              <a:t>23-6-2017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CD2A-2AC8-46C2-8FC7-36BC96A5D08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44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het opmaakprofiel van de modelondertitel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eidingsblad"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4767263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467544" y="472269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Hans de </a:t>
            </a:r>
            <a:r>
              <a:rPr lang="en-US" dirty="0" err="1" smtClean="0"/>
              <a:t>Jong</a:t>
            </a:r>
            <a:endParaRPr lang="nl-NL" dirty="0"/>
          </a:p>
        </p:txBody>
      </p:sp>
      <p:pic>
        <p:nvPicPr>
          <p:cNvPr id="8" name="Picture 2" descr="C:\Users\M5810video\Documents\Weekendschool\Pi And More\piandmore-bi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9678" y="4682429"/>
            <a:ext cx="794690" cy="4096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93675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61925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1397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indent="-142875" algn="l" defTabSz="89693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xegg.com/regex-quickstart.html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o1gnXNzhq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smtClean="0"/>
              <a:t>Beginners</a:t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a few rules 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4441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Raspberry Pi needs to be rebooted, it needs a </a:t>
            </a:r>
            <a:r>
              <a:rPr lang="en-US" dirty="0" err="1" smtClean="0"/>
              <a:t>powercycle</a:t>
            </a:r>
            <a:r>
              <a:rPr lang="en-US" dirty="0" smtClean="0"/>
              <a:t>. Please do not pull plugs but use the switch in the outlet after you have done the shutdown.</a:t>
            </a:r>
          </a:p>
          <a:p>
            <a:r>
              <a:rPr lang="en-US" dirty="0" smtClean="0"/>
              <a:t>Always put a resistor in series with the components when indicated.</a:t>
            </a:r>
          </a:p>
          <a:p>
            <a:pPr lvl="1"/>
            <a:r>
              <a:rPr lang="en-US" dirty="0" smtClean="0"/>
              <a:t>If you think there is no need then please tell us and we will explain</a:t>
            </a:r>
            <a:br>
              <a:rPr lang="en-US" dirty="0" smtClean="0"/>
            </a:br>
            <a:r>
              <a:rPr lang="en-US" dirty="0" smtClean="0"/>
              <a:t>what the reason is.</a:t>
            </a:r>
          </a:p>
          <a:p>
            <a:r>
              <a:rPr lang="en-US" dirty="0" smtClean="0"/>
              <a:t>When changing the wiring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Detach the USB cable from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Switch off the 9V power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Check, double check and check again whether the wiring is correct. </a:t>
            </a:r>
            <a:br>
              <a:rPr lang="en-US" dirty="0" smtClean="0"/>
            </a:br>
            <a:r>
              <a:rPr lang="en-US" dirty="0" smtClean="0"/>
              <a:t>You may blow up components when wiring wrongly!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Make sure that you </a:t>
            </a:r>
            <a:r>
              <a:rPr lang="en-US" b="1" i="1" dirty="0" smtClean="0"/>
              <a:t>both</a:t>
            </a:r>
            <a:r>
              <a:rPr lang="en-US" dirty="0" smtClean="0"/>
              <a:t> (4 eyes principle) are convinced the wiring is OK </a:t>
            </a:r>
            <a:br>
              <a:rPr lang="en-US" dirty="0" smtClean="0"/>
            </a:br>
            <a:r>
              <a:rPr lang="en-US" dirty="0" smtClean="0"/>
              <a:t>before turning on power again.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After changing a </a:t>
            </a:r>
            <a:r>
              <a:rPr lang="en-US" dirty="0" err="1" smtClean="0"/>
              <a:t>config</a:t>
            </a:r>
            <a:r>
              <a:rPr lang="en-US" dirty="0" smtClean="0"/>
              <a:t> file: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If something breaks down or gets damaged: we have some spare material</a:t>
            </a:r>
          </a:p>
          <a:p>
            <a:pPr lvl="1"/>
            <a:r>
              <a:rPr lang="en-US" dirty="0" smtClean="0"/>
              <a:t>Do </a:t>
            </a:r>
            <a:r>
              <a:rPr lang="en-US" b="1" i="1" dirty="0" smtClean="0"/>
              <a:t>not</a:t>
            </a:r>
            <a:r>
              <a:rPr lang="en-US" dirty="0" smtClean="0"/>
              <a:t> put anything that is broken back into the box please.</a:t>
            </a:r>
          </a:p>
        </p:txBody>
      </p:sp>
      <p:pic>
        <p:nvPicPr>
          <p:cNvPr id="4098" name="Picture 2" descr="C:\Users\M5810video\Documents\Weekendschool\Github\Weekendschool-PiAndMore\PiAndMore\Part-1--Breadboard\255392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95486"/>
            <a:ext cx="914400" cy="914400"/>
          </a:xfrm>
          <a:prstGeom prst="rect">
            <a:avLst/>
          </a:prstGeom>
          <a:noFill/>
        </p:spPr>
      </p:pic>
      <p:pic>
        <p:nvPicPr>
          <p:cNvPr id="4099" name="Picture 3" descr="C:\Users\M5810video\Documents\Weekendschool\Github\Weekendschool-PiAndMore\PiAndMore\Part-1--Breadboard\resis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635646"/>
            <a:ext cx="803598" cy="803598"/>
          </a:xfrm>
          <a:prstGeom prst="rect">
            <a:avLst/>
          </a:prstGeom>
          <a:noFill/>
        </p:spPr>
      </p:pic>
      <p:pic>
        <p:nvPicPr>
          <p:cNvPr id="4100" name="Picture 4" descr="C:\Users\M5810video\Documents\Weekendschool\Github\Weekendschool-PiAndMore\PiAndMore\Part-1--Breadboard\usb-micro-kabel-1_8-meter.jpg"/>
          <p:cNvPicPr>
            <a:picLocks noChangeAspect="1" noChangeArrowheads="1"/>
          </p:cNvPicPr>
          <p:nvPr/>
        </p:nvPicPr>
        <p:blipFill>
          <a:blip r:embed="rId4" cstate="print"/>
          <a:srcRect l="16340" t="61455" r="46701"/>
          <a:stretch>
            <a:fillRect/>
          </a:stretch>
        </p:blipFill>
        <p:spPr bwMode="auto">
          <a:xfrm>
            <a:off x="5076056" y="2643758"/>
            <a:ext cx="430051" cy="288032"/>
          </a:xfrm>
          <a:prstGeom prst="rect">
            <a:avLst/>
          </a:prstGeom>
          <a:noFill/>
        </p:spPr>
      </p:pic>
      <p:pic>
        <p:nvPicPr>
          <p:cNvPr id="4101" name="Picture 5" descr="C:\Users\M5810video\Documents\Weekendschool\Github\Weekendschool-PiAndMore\PiAndMore\Part-1--Breadboard\theorist_sma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3047822"/>
            <a:ext cx="864096" cy="1120988"/>
          </a:xfrm>
          <a:prstGeom prst="rect">
            <a:avLst/>
          </a:prstGeom>
          <a:noFill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2808337"/>
            <a:ext cx="505220" cy="2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</a:t>
            </a:fld>
            <a:endParaRPr lang="nl-NL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the counters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IR sensor gives an output of 0 Volt or 5 Volt.</a:t>
            </a:r>
          </a:p>
          <a:p>
            <a:pPr lvl="1"/>
            <a:r>
              <a:rPr lang="en-US" dirty="0" smtClean="0"/>
              <a:t>Therefore it does not need a pull up resistor (see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</a:p>
          <a:p>
            <a:r>
              <a:rPr lang="en-US" dirty="0" smtClean="0"/>
              <a:t>The button gives an output of 0 Volt or </a:t>
            </a:r>
            <a:r>
              <a:rPr lang="en-US" i="1" dirty="0" smtClean="0"/>
              <a:t>open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Hence it needs a pull up resistor (as specified in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100</a:t>
            </a:fld>
            <a:endParaRPr lang="nl-NL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the 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button you can just press.</a:t>
            </a:r>
          </a:p>
          <a:p>
            <a:r>
              <a:rPr lang="en-US" dirty="0" smtClean="0"/>
              <a:t>The IR sensor you need to have good opaque material to let it work. </a:t>
            </a:r>
          </a:p>
          <a:p>
            <a:pPr lvl="1"/>
            <a:r>
              <a:rPr lang="en-US" dirty="0" smtClean="0"/>
              <a:t>You can check the sensing by the LED at the backside.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101</a:t>
            </a:fld>
            <a:endParaRPr lang="nl-NL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102</a:t>
            </a:fld>
            <a:endParaRPr lang="nl-NL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tilt sensor is a sensor containing a rolling ball between contacts.</a:t>
            </a:r>
          </a:p>
          <a:p>
            <a:pPr lvl="1"/>
            <a:r>
              <a:rPr lang="en-US" dirty="0" smtClean="0"/>
              <a:t>You can hear it rattling if you shake it.</a:t>
            </a:r>
          </a:p>
          <a:p>
            <a:r>
              <a:rPr lang="en-US" dirty="0" smtClean="0"/>
              <a:t>It is not in the box. We only have a few, so you will need to share.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103</a:t>
            </a:fld>
            <a:endParaRPr lang="nl-NL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tilt sensor to pin A1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372200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372200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105</a:t>
            </a:fld>
            <a:endParaRPr lang="nl-NL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rain sensor is an analog sensor that measures conductivity that is influenced by water.</a:t>
            </a:r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106</a:t>
            </a:fld>
            <a:endParaRPr lang="nl-NL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rain sensor to pin A0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107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516216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516216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108</a:t>
            </a:fld>
            <a:endParaRPr lang="nl-NL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sound sensor will detect sound. </a:t>
            </a:r>
          </a:p>
          <a:p>
            <a:pPr lvl="1"/>
            <a:r>
              <a:rPr lang="en-US" dirty="0" smtClean="0"/>
              <a:t>It </a:t>
            </a:r>
            <a:r>
              <a:rPr lang="en-US" dirty="0" smtClean="0"/>
              <a:t>is a digital sensor that contains </a:t>
            </a:r>
            <a:r>
              <a:rPr lang="en-US" dirty="0" smtClean="0"/>
              <a:t>a microphone and will </a:t>
            </a:r>
            <a:r>
              <a:rPr lang="en-US" dirty="0" smtClean="0"/>
              <a:t>give 0 Volt if sound is detected, 5 Volt if no sound detected.</a:t>
            </a:r>
            <a:endParaRPr lang="en-US" dirty="0" smtClean="0"/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109</a:t>
            </a:fld>
            <a:endParaRPr lang="nl-N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526901"/>
            <a:ext cx="676697" cy="676697"/>
          </a:xfrm>
          <a:prstGeom prst="rect">
            <a:avLst/>
          </a:prstGeom>
          <a:noFill/>
        </p:spPr>
      </p:pic>
      <p:pic>
        <p:nvPicPr>
          <p:cNvPr id="58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555526"/>
            <a:ext cx="676697" cy="676697"/>
          </a:xfrm>
          <a:prstGeom prst="rect">
            <a:avLst/>
          </a:prstGeom>
          <a:noFill/>
        </p:spPr>
      </p:pic>
      <p:pic>
        <p:nvPicPr>
          <p:cNvPr id="3081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526901"/>
            <a:ext cx="676697" cy="676697"/>
          </a:xfrm>
          <a:prstGeom prst="rect">
            <a:avLst/>
          </a:prstGeom>
          <a:noFill/>
        </p:spPr>
      </p:pic>
      <p:pic>
        <p:nvPicPr>
          <p:cNvPr id="3077" name="Picture 5" descr="C:\Users\M5810video\Documents\Weekendschool\Pi And More\towerpro-sg-90-9g-servoaccessories-15348577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931790"/>
            <a:ext cx="1440827" cy="1047874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7164288" y="1203598"/>
            <a:ext cx="1728192" cy="16561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Nano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67544" y="1203598"/>
            <a:ext cx="4608512" cy="24482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Raspberry Pi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2B or 3B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539552" y="1347614"/>
            <a:ext cx="12241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Scratch 1.4 run time</a:t>
            </a:r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3491880" y="1347614"/>
            <a:ext cx="14401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7308304" y="1347614"/>
            <a:ext cx="15121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Sketch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3491880" y="2571750"/>
            <a:ext cx="1440160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</p:txBody>
      </p:sp>
      <p:sp>
        <p:nvSpPr>
          <p:cNvPr id="14" name="Rechthoek 13"/>
          <p:cNvSpPr/>
          <p:nvPr/>
        </p:nvSpPr>
        <p:spPr>
          <a:xfrm>
            <a:off x="539552" y="2571750"/>
            <a:ext cx="1224136" cy="936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436096" y="1203598"/>
            <a:ext cx="1368152" cy="1800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Powered USB hub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(Not used when programming the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Nano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(not strictly needed since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is powered separately – used for protection of </a:t>
            </a:r>
            <a:r>
              <a:rPr lang="en-US" sz="1050" dirty="0" err="1" smtClean="0">
                <a:solidFill>
                  <a:schemeClr val="tx1"/>
                </a:solidFill>
              </a:rPr>
              <a:t>RPi</a:t>
            </a:r>
            <a:r>
              <a:rPr lang="en-US" sz="1050" dirty="0" smtClean="0">
                <a:solidFill>
                  <a:schemeClr val="tx1"/>
                </a:solidFill>
              </a:rPr>
              <a:t>) </a:t>
            </a:r>
            <a:endParaRPr lang="nl-NL" sz="1050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/>
          <p:cNvCxnSpPr>
            <a:stCxn id="8" idx="3"/>
            <a:endCxn id="10" idx="1"/>
          </p:cNvCxnSpPr>
          <p:nvPr/>
        </p:nvCxnSpPr>
        <p:spPr>
          <a:xfrm>
            <a:off x="1763688" y="1815666"/>
            <a:ext cx="17281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835696" y="1851670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Remote Sensor Protocol Over socket 42001</a:t>
            </a:r>
          </a:p>
          <a:p>
            <a:r>
              <a:rPr lang="en-US" sz="1100" dirty="0" smtClean="0"/>
              <a:t>Global variables </a:t>
            </a:r>
          </a:p>
          <a:p>
            <a:r>
              <a:rPr lang="en-US" sz="1100" dirty="0" smtClean="0"/>
              <a:t>Broadcasts</a:t>
            </a:r>
            <a:endParaRPr lang="nl-NL" sz="1100" dirty="0"/>
          </a:p>
        </p:txBody>
      </p:sp>
      <p:cxnSp>
        <p:nvCxnSpPr>
          <p:cNvPr id="21" name="Rechte verbindingslijn met pijl 20"/>
          <p:cNvCxnSpPr>
            <a:stCxn id="10" idx="3"/>
          </p:cNvCxnSpPr>
          <p:nvPr/>
        </p:nvCxnSpPr>
        <p:spPr>
          <a:xfrm>
            <a:off x="4932040" y="181566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00" y="3147814"/>
            <a:ext cx="8031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M5810video\Documents\Weekendschool\Pi And More\led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219822"/>
            <a:ext cx="470531" cy="432048"/>
          </a:xfrm>
          <a:prstGeom prst="rect">
            <a:avLst/>
          </a:prstGeom>
          <a:noFill/>
        </p:spPr>
      </p:pic>
      <p:cxnSp>
        <p:nvCxnSpPr>
          <p:cNvPr id="29" name="Rechte verbindingslijn 28"/>
          <p:cNvCxnSpPr/>
          <p:nvPr/>
        </p:nvCxnSpPr>
        <p:spPr>
          <a:xfrm flipH="1">
            <a:off x="7452320" y="285978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8028384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>
            <a:off x="8532440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oelichting met afgeronde rechthoek 34"/>
          <p:cNvSpPr/>
          <p:nvPr/>
        </p:nvSpPr>
        <p:spPr>
          <a:xfrm>
            <a:off x="5076056" y="3507854"/>
            <a:ext cx="1944216" cy="792088"/>
          </a:xfrm>
          <a:prstGeom prst="wedgeRoundRectCallout">
            <a:avLst>
              <a:gd name="adj1" fmla="val -57054"/>
              <a:gd name="adj2" fmla="val -114451"/>
              <a:gd name="adj3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Defines function of the GPIO pins on the </a:t>
            </a:r>
            <a:r>
              <a:rPr lang="en-US" sz="1200" dirty="0" err="1" smtClean="0">
                <a:solidFill>
                  <a:schemeClr val="tx1"/>
                </a:solidFill>
              </a:rPr>
              <a:t>Arduino</a:t>
            </a:r>
            <a:r>
              <a:rPr lang="en-US" sz="1200" dirty="0" smtClean="0">
                <a:solidFill>
                  <a:schemeClr val="tx1"/>
                </a:solidFill>
              </a:rPr>
              <a:t> (and </a:t>
            </a:r>
            <a:r>
              <a:rPr lang="en-US" sz="1200" dirty="0" err="1" smtClean="0">
                <a:solidFill>
                  <a:schemeClr val="tx1"/>
                </a:solidFill>
              </a:rPr>
              <a:t>RPi</a:t>
            </a:r>
            <a:r>
              <a:rPr lang="en-US" sz="1200" dirty="0" smtClean="0">
                <a:solidFill>
                  <a:schemeClr val="tx1"/>
                </a:solidFill>
              </a:rPr>
              <a:t>) and gives them logical names. </a:t>
            </a:r>
          </a:p>
        </p:txBody>
      </p:sp>
      <p:cxnSp>
        <p:nvCxnSpPr>
          <p:cNvPr id="37" name="Rechte verbindingslijn met pijl 36"/>
          <p:cNvCxnSpPr>
            <a:endCxn id="11" idx="1"/>
          </p:cNvCxnSpPr>
          <p:nvPr/>
        </p:nvCxnSpPr>
        <p:spPr>
          <a:xfrm flipV="1">
            <a:off x="6804248" y="1815666"/>
            <a:ext cx="504056" cy="5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M5810video\Documents\Weekendschool\Pi And More\420px-ACNOR_keyboa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3939902"/>
            <a:ext cx="1187188" cy="576634"/>
          </a:xfrm>
          <a:prstGeom prst="rect">
            <a:avLst/>
          </a:prstGeom>
          <a:noFill/>
        </p:spPr>
      </p:pic>
      <p:pic>
        <p:nvPicPr>
          <p:cNvPr id="3079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939902"/>
            <a:ext cx="639117" cy="639117"/>
          </a:xfrm>
          <a:prstGeom prst="rect">
            <a:avLst/>
          </a:prstGeom>
          <a:noFill/>
        </p:spPr>
      </p:pic>
      <p:pic>
        <p:nvPicPr>
          <p:cNvPr id="45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95536" y="3939902"/>
            <a:ext cx="639117" cy="639117"/>
          </a:xfrm>
          <a:prstGeom prst="rect">
            <a:avLst/>
          </a:prstGeom>
          <a:noFill/>
        </p:spPr>
      </p:pic>
      <p:pic>
        <p:nvPicPr>
          <p:cNvPr id="3080" name="Picture 8" descr="C:\Users\M5810video\Documents\Weekendschool\Pi And More\HP175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3795886"/>
            <a:ext cx="867892" cy="867892"/>
          </a:xfrm>
          <a:prstGeom prst="rect">
            <a:avLst/>
          </a:prstGeom>
          <a:noFill/>
        </p:spPr>
      </p:pic>
      <p:cxnSp>
        <p:nvCxnSpPr>
          <p:cNvPr id="47" name="Rechte verbindingslijn 46"/>
          <p:cNvCxnSpPr/>
          <p:nvPr/>
        </p:nvCxnSpPr>
        <p:spPr>
          <a:xfrm flipH="1">
            <a:off x="971600" y="3651870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/>
        </p:nvCxnSpPr>
        <p:spPr>
          <a:xfrm>
            <a:off x="2267744" y="3651870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/>
        </p:nvCxnSpPr>
        <p:spPr>
          <a:xfrm>
            <a:off x="1691680" y="365187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endCxn id="3080" idx="0"/>
          </p:cNvCxnSpPr>
          <p:nvPr/>
        </p:nvCxnSpPr>
        <p:spPr>
          <a:xfrm>
            <a:off x="3563888" y="3651870"/>
            <a:ext cx="189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1763688" y="2571750"/>
            <a:ext cx="1512168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Predefined sprites (with some code, sounds and costumes)</a:t>
            </a:r>
          </a:p>
        </p:txBody>
      </p:sp>
      <p:sp>
        <p:nvSpPr>
          <p:cNvPr id="39" name="Rechthoek 38"/>
          <p:cNvSpPr/>
          <p:nvPr/>
        </p:nvSpPr>
        <p:spPr>
          <a:xfrm>
            <a:off x="7884368" y="3867894"/>
            <a:ext cx="11876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Standard setup</a:t>
            </a:r>
            <a:endParaRPr lang="nl-NL" sz="1050" dirty="0"/>
          </a:p>
        </p:txBody>
      </p:sp>
      <p:sp>
        <p:nvSpPr>
          <p:cNvPr id="40" name="Rechthoek 39"/>
          <p:cNvSpPr/>
          <p:nvPr/>
        </p:nvSpPr>
        <p:spPr>
          <a:xfrm>
            <a:off x="7884368" y="4083918"/>
            <a:ext cx="1187624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Programmed by the students</a:t>
            </a:r>
            <a:endParaRPr lang="nl-NL" sz="1050" dirty="0"/>
          </a:p>
        </p:txBody>
      </p:sp>
      <p:sp>
        <p:nvSpPr>
          <p:cNvPr id="44" name="Rechthoek 43"/>
          <p:cNvSpPr/>
          <p:nvPr/>
        </p:nvSpPr>
        <p:spPr>
          <a:xfrm>
            <a:off x="7884368" y="4443958"/>
            <a:ext cx="118762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Prepared by the teacher or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sound sensor to pin A3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110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106938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106938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short pulses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changes of the sound sensor are sometimes difficult to see just from the displayed sensor value</a:t>
            </a:r>
          </a:p>
          <a:p>
            <a:r>
              <a:rPr lang="en-US" dirty="0" smtClean="0"/>
              <a:t>This code can be used to see that the sensor is actually working. You must create a variable </a:t>
            </a:r>
            <a:r>
              <a:rPr lang="en-US" dirty="0" err="1" smtClean="0"/>
              <a:t>SoundCount</a:t>
            </a:r>
            <a:r>
              <a:rPr lang="en-US" dirty="0" smtClean="0"/>
              <a:t> (or choose a different name) to hold the count.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111</a:t>
            </a:fld>
            <a:endParaRPr lang="nl-NL" dirty="0"/>
          </a:p>
        </p:txBody>
      </p:sp>
      <p:pic>
        <p:nvPicPr>
          <p:cNvPr id="2050" name="Picture 2" descr="\\nashanselma2\weekendschool\screenshots\piandmore20170623Jun0614982471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283718"/>
            <a:ext cx="3238500" cy="1714500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>
            <a:off x="4067944" y="3291830"/>
            <a:ext cx="864096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Strongly link the </a:t>
            </a:r>
            <a:r>
              <a:rPr lang="en-US" dirty="0" err="1" smtClean="0"/>
              <a:t>config</a:t>
            </a:r>
            <a:r>
              <a:rPr lang="en-US" dirty="0" smtClean="0"/>
              <a:t> file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112</a:t>
            </a:fld>
            <a:endParaRPr lang="nl-NL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created a board, but maybe you have omitted some resistors and therefore damage would occur if it were used with the wrong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That is what the </a:t>
            </a:r>
            <a:r>
              <a:rPr lang="en-US" dirty="0" err="1" smtClean="0"/>
              <a:t>ident</a:t>
            </a:r>
            <a:r>
              <a:rPr lang="en-US" dirty="0" smtClean="0"/>
              <a:t> functionality is for</a:t>
            </a:r>
          </a:p>
          <a:p>
            <a:pPr lvl="1"/>
            <a:r>
              <a:rPr lang="en-US" dirty="0" smtClean="0"/>
              <a:t>Configure an identity in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Specify the identity in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113</a:t>
            </a:fld>
            <a:endParaRPr lang="nl-NL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Have the </a:t>
            </a:r>
            <a:r>
              <a:rPr lang="en-US" dirty="0" err="1" smtClean="0"/>
              <a:t>Arduino</a:t>
            </a:r>
            <a:r>
              <a:rPr lang="en-US" dirty="0" smtClean="0"/>
              <a:t> connected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r>
              <a:rPr lang="en-US" dirty="0" smtClean="0"/>
              <a:t>Go to monitor mode</a:t>
            </a:r>
          </a:p>
          <a:p>
            <a:r>
              <a:rPr lang="en-US" dirty="0" smtClean="0"/>
              <a:t>Set the speed to </a:t>
            </a:r>
            <a:r>
              <a:rPr lang="en-US" i="1" dirty="0" smtClean="0"/>
              <a:t>115200</a:t>
            </a:r>
          </a:p>
          <a:p>
            <a:r>
              <a:rPr lang="en-US" dirty="0" smtClean="0"/>
              <a:t>Set the line end to </a:t>
            </a:r>
            <a:r>
              <a:rPr lang="en-US" i="1" dirty="0" smtClean="0"/>
              <a:t>newline</a:t>
            </a:r>
          </a:p>
          <a:p>
            <a:r>
              <a:rPr lang="en-US" dirty="0" smtClean="0"/>
              <a:t>You can now type commands in  the window.</a:t>
            </a:r>
          </a:p>
          <a:p>
            <a:r>
              <a:rPr lang="en-US" dirty="0" smtClean="0"/>
              <a:t>Type: </a:t>
            </a:r>
          </a:p>
          <a:p>
            <a:pPr lvl="1"/>
            <a:r>
              <a:rPr lang="en-US" i="1" dirty="0" smtClean="0"/>
              <a:t>cident:PiAndMore10</a:t>
            </a:r>
          </a:p>
          <a:p>
            <a:pPr lvl="1"/>
            <a:r>
              <a:rPr lang="en-US" i="1" dirty="0" err="1" smtClean="0"/>
              <a:t>cident</a:t>
            </a:r>
            <a:r>
              <a:rPr lang="en-US" i="1" dirty="0" smtClean="0"/>
              <a:t>?</a:t>
            </a:r>
            <a:r>
              <a:rPr lang="en-US" dirty="0" smtClean="0"/>
              <a:t>	(you should get the string back)</a:t>
            </a:r>
          </a:p>
          <a:p>
            <a:r>
              <a:rPr lang="en-US" dirty="0" smtClean="0"/>
              <a:t>Put in the </a:t>
            </a:r>
            <a:r>
              <a:rPr lang="en-US" dirty="0" err="1" smtClean="0"/>
              <a:t>config</a:t>
            </a:r>
            <a:r>
              <a:rPr lang="en-US" dirty="0" smtClean="0"/>
              <a:t> tool the value </a:t>
            </a:r>
            <a:r>
              <a:rPr lang="en-US" i="1" dirty="0" smtClean="0"/>
              <a:t>PiAndMore10</a:t>
            </a:r>
            <a:r>
              <a:rPr lang="en-US" dirty="0" smtClean="0"/>
              <a:t> in the field </a:t>
            </a:r>
            <a:r>
              <a:rPr lang="en-US" i="1" dirty="0" smtClean="0"/>
              <a:t>Parameter </a:t>
            </a:r>
            <a:r>
              <a:rPr lang="en-US" i="1" dirty="0" err="1" smtClean="0"/>
              <a:t>ident.pattern</a:t>
            </a: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114</a:t>
            </a:fld>
            <a:endParaRPr lang="nl-NL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and see that it works</a:t>
            </a:r>
          </a:p>
          <a:p>
            <a:r>
              <a:rPr lang="en-US" dirty="0" smtClean="0"/>
              <a:t>Now change the value of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Hardly matters what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again and see that it will be rejected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115</a:t>
            </a:fld>
            <a:endParaRPr lang="nl-NL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ident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can in the </a:t>
            </a:r>
            <a:r>
              <a:rPr lang="en-US" dirty="0" err="1" smtClean="0"/>
              <a:t>config</a:t>
            </a:r>
            <a:r>
              <a:rPr lang="en-US" dirty="0" smtClean="0"/>
              <a:t> file be specified as a regular expression. E.g.:</a:t>
            </a:r>
          </a:p>
          <a:p>
            <a:pPr lvl="1"/>
            <a:r>
              <a:rPr lang="en-US" dirty="0" smtClean="0"/>
              <a:t>A dot (.) matches any character</a:t>
            </a:r>
          </a:p>
          <a:p>
            <a:pPr lvl="1"/>
            <a:r>
              <a:rPr lang="en-US" dirty="0" smtClean="0"/>
              <a:t>A star (*) repeats the previous character (0 or more times)</a:t>
            </a:r>
          </a:p>
          <a:p>
            <a:pPr lvl="1"/>
            <a:r>
              <a:rPr lang="en-US" dirty="0" smtClean="0"/>
              <a:t>If you want to know more about regular expressions, see e.g.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http://www.rexegg.com/regex-quickstart.html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you could specify </a:t>
            </a:r>
          </a:p>
          <a:p>
            <a:pPr lvl="1"/>
            <a:r>
              <a:rPr lang="en-US" dirty="0" smtClean="0"/>
              <a:t>PiAndMore.* and it would work when PiAndMore9, PiAndMore10 or PiAndMore100 is programmed in the </a:t>
            </a:r>
            <a:r>
              <a:rPr lang="en-US" dirty="0" err="1" smtClean="0"/>
              <a:t>ident</a:t>
            </a:r>
            <a:r>
              <a:rPr lang="en-US" dirty="0" smtClean="0"/>
              <a:t> of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err="1" smtClean="0"/>
              <a:t>Ident</a:t>
            </a:r>
            <a:r>
              <a:rPr lang="en-US" dirty="0" smtClean="0"/>
              <a:t> is also needed to identify a specific </a:t>
            </a:r>
            <a:r>
              <a:rPr lang="en-US" dirty="0" err="1" smtClean="0"/>
              <a:t>Arduino</a:t>
            </a:r>
            <a:r>
              <a:rPr lang="en-US" dirty="0" smtClean="0"/>
              <a:t> if multiple will be connected concurrently (see next slides).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116</a:t>
            </a:fld>
            <a:endParaRPr lang="nl-NL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Controlling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117</a:t>
            </a:fld>
            <a:endParaRPr lang="nl-NL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out of pins on one </a:t>
            </a:r>
            <a:r>
              <a:rPr lang="en-US" dirty="0" err="1" smtClean="0"/>
              <a:t>Arduino</a:t>
            </a:r>
            <a:r>
              <a:rPr lang="en-US" dirty="0" smtClean="0"/>
              <a:t>? Connect more of them!</a:t>
            </a:r>
          </a:p>
          <a:p>
            <a:r>
              <a:rPr lang="en-US" dirty="0" smtClean="0"/>
              <a:t>The /dev/</a:t>
            </a:r>
            <a:r>
              <a:rPr lang="en-US" dirty="0" err="1" smtClean="0"/>
              <a:t>ttyUSBnn</a:t>
            </a:r>
            <a:r>
              <a:rPr lang="en-US" dirty="0" smtClean="0"/>
              <a:t> port in the </a:t>
            </a:r>
            <a:r>
              <a:rPr lang="en-US" dirty="0" err="1" smtClean="0"/>
              <a:t>config</a:t>
            </a:r>
            <a:r>
              <a:rPr lang="en-US" dirty="0" smtClean="0"/>
              <a:t> file will define which part of the configuration is used for which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the </a:t>
            </a:r>
            <a:r>
              <a:rPr lang="en-US" dirty="0" err="1" smtClean="0"/>
              <a:t>ident</a:t>
            </a:r>
            <a:r>
              <a:rPr lang="en-US" dirty="0" smtClean="0"/>
              <a:t> functionality (see previous topic) can be used to check that the correct </a:t>
            </a:r>
            <a:r>
              <a:rPr lang="en-US" dirty="0" err="1" smtClean="0"/>
              <a:t>Arduino</a:t>
            </a:r>
            <a:r>
              <a:rPr lang="en-US" dirty="0" smtClean="0"/>
              <a:t> was connected to the intended port.</a:t>
            </a:r>
          </a:p>
          <a:p>
            <a:pPr lvl="1"/>
            <a:r>
              <a:rPr lang="en-US" dirty="0" smtClean="0"/>
              <a:t>You can get the </a:t>
            </a:r>
            <a:r>
              <a:rPr lang="en-US" dirty="0" err="1" smtClean="0"/>
              <a:t>Arduinos</a:t>
            </a:r>
            <a:r>
              <a:rPr lang="en-US" dirty="0" smtClean="0"/>
              <a:t> on the correct ports by connecting them always in the same sequence.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118</a:t>
            </a:fld>
            <a:endParaRPr lang="nl-NL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a </a:t>
            </a:r>
            <a:r>
              <a:rPr lang="en-US" dirty="0" err="1" smtClean="0"/>
              <a:t>config</a:t>
            </a:r>
            <a:r>
              <a:rPr lang="en-US" dirty="0" smtClean="0"/>
              <a:t> file for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create two separate </a:t>
            </a:r>
            <a:r>
              <a:rPr lang="en-US" dirty="0" err="1" smtClean="0"/>
              <a:t>config</a:t>
            </a:r>
            <a:r>
              <a:rPr lang="en-US" dirty="0" smtClean="0"/>
              <a:t> files for each </a:t>
            </a:r>
            <a:r>
              <a:rPr lang="en-US" dirty="0" err="1" smtClean="0"/>
              <a:t>Arduino</a:t>
            </a:r>
            <a:r>
              <a:rPr lang="en-US" dirty="0" smtClean="0"/>
              <a:t> and test them out.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can only work on a single adapter at a time.</a:t>
            </a:r>
          </a:p>
          <a:p>
            <a:r>
              <a:rPr lang="en-US" dirty="0" smtClean="0"/>
              <a:t>Now create a new .xml file, and</a:t>
            </a:r>
          </a:p>
          <a:p>
            <a:pPr lvl="1"/>
            <a:r>
              <a:rPr lang="en-US" dirty="0" smtClean="0"/>
              <a:t>Copy in the first file completely</a:t>
            </a:r>
          </a:p>
          <a:p>
            <a:pPr lvl="1"/>
            <a:r>
              <a:rPr lang="en-US" dirty="0" smtClean="0"/>
              <a:t>Take the adapter section (most of the file) of the second file and paste this after the first adapter</a:t>
            </a:r>
          </a:p>
          <a:p>
            <a:pPr lvl="1"/>
            <a:r>
              <a:rPr lang="en-US" dirty="0" smtClean="0"/>
              <a:t>Adapt the USB port in one of the files (make the board that you connect last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119</a:t>
            </a:fld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presentation?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find this presentation = the instruction at your </a:t>
            </a:r>
            <a:r>
              <a:rPr lang="en-US" i="1" dirty="0" smtClean="0"/>
              <a:t>desktop</a:t>
            </a:r>
            <a:r>
              <a:rPr lang="en-US" dirty="0" smtClean="0"/>
              <a:t>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dirty="0" smtClean="0"/>
              <a:t>If you already know the stuff in the presentation and get bored then feel free to work on your own</a:t>
            </a:r>
          </a:p>
          <a:p>
            <a:pPr lvl="1"/>
            <a:r>
              <a:rPr lang="en-US" dirty="0" smtClean="0"/>
              <a:t>Silently please …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</a:t>
            </a:fld>
            <a:endParaRPr lang="nl-NL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merge and </a:t>
            </a:r>
            <a:r>
              <a:rPr lang="en-US" dirty="0" err="1" smtClean="0"/>
              <a:t>config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</a:p>
          <a:p>
            <a:r>
              <a:rPr lang="en-US" dirty="0" smtClean="0"/>
              <a:t>Test it out with the </a:t>
            </a:r>
            <a:r>
              <a:rPr lang="en-US" dirty="0" err="1" smtClean="0"/>
              <a:t>config</a:t>
            </a:r>
            <a:r>
              <a:rPr lang="en-US" dirty="0" smtClean="0"/>
              <a:t> file and the Scratch program</a:t>
            </a:r>
          </a:p>
          <a:p>
            <a:r>
              <a:rPr lang="en-US" dirty="0" smtClean="0"/>
              <a:t>Merge the two files in the way described. </a:t>
            </a:r>
          </a:p>
          <a:p>
            <a:pPr lvl="1"/>
            <a:r>
              <a:rPr lang="en-US" dirty="0" smtClean="0"/>
              <a:t>Make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Disconnect both boards.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with the merged file.</a:t>
            </a:r>
          </a:p>
          <a:p>
            <a:r>
              <a:rPr lang="en-US" dirty="0" smtClean="0"/>
              <a:t>Connect the workshop board first. It will become /dev/ttyUSB</a:t>
            </a:r>
            <a:r>
              <a:rPr lang="en-US" b="1" i="1" dirty="0" smtClean="0"/>
              <a:t>0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Weekendschool</a:t>
            </a:r>
            <a:r>
              <a:rPr lang="en-US" dirty="0" smtClean="0"/>
              <a:t> board second. It will become /</a:t>
            </a:r>
            <a:r>
              <a:rPr lang="en-US" dirty="0" smtClean="0"/>
              <a:t>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120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Control from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Scratch program of the workshop, define these variables</a:t>
            </a:r>
          </a:p>
          <a:p>
            <a:pPr lvl="1"/>
            <a:r>
              <a:rPr lang="en-US" dirty="0" err="1" smtClean="0"/>
              <a:t>Tiltservo</a:t>
            </a:r>
            <a:endParaRPr lang="en-US" dirty="0" smtClean="0"/>
          </a:p>
          <a:p>
            <a:pPr lvl="1"/>
            <a:r>
              <a:rPr lang="en-US" dirty="0" err="1" smtClean="0"/>
              <a:t>Panservo</a:t>
            </a:r>
            <a:endParaRPr lang="en-US" dirty="0" smtClean="0"/>
          </a:p>
          <a:p>
            <a:r>
              <a:rPr lang="en-US" dirty="0" smtClean="0"/>
              <a:t>Try giving them values between 0 and 100 with the slider on the variable.</a:t>
            </a:r>
          </a:p>
          <a:p>
            <a:r>
              <a:rPr lang="en-US" dirty="0" smtClean="0"/>
              <a:t>Does the duck tilt and pan?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121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703840" y="2715766"/>
            <a:ext cx="1440160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the /dev/</a:t>
            </a:r>
            <a:r>
              <a:rPr lang="en-US" dirty="0" err="1" smtClean="0"/>
              <a:t>ttyUSBnn</a:t>
            </a:r>
            <a:r>
              <a:rPr lang="en-US" dirty="0" smtClean="0"/>
              <a:t> not matter anymore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way described before, the </a:t>
            </a:r>
            <a:r>
              <a:rPr lang="en-US" dirty="0" err="1" smtClean="0"/>
              <a:t>Arduinos</a:t>
            </a:r>
            <a:r>
              <a:rPr lang="en-US" dirty="0" smtClean="0"/>
              <a:t> must be connected in a specific sequence</a:t>
            </a:r>
          </a:p>
          <a:p>
            <a:r>
              <a:rPr lang="en-US" dirty="0" smtClean="0"/>
              <a:t>You can alternatively use a program that will</a:t>
            </a:r>
          </a:p>
          <a:p>
            <a:pPr lvl="1"/>
            <a:r>
              <a:rPr lang="en-US" dirty="0" smtClean="0"/>
              <a:t>Look at the connected boards (using the </a:t>
            </a:r>
            <a:r>
              <a:rPr lang="en-US" dirty="0" err="1" smtClean="0"/>
              <a:t>ident</a:t>
            </a:r>
            <a:r>
              <a:rPr lang="en-US" dirty="0" smtClean="0"/>
              <a:t> string)</a:t>
            </a:r>
          </a:p>
          <a:p>
            <a:pPr lvl="1"/>
            <a:r>
              <a:rPr lang="en-US" dirty="0" smtClean="0"/>
              <a:t>Give a selection option to start with </a:t>
            </a:r>
            <a:r>
              <a:rPr lang="en-US" dirty="0" err="1" smtClean="0"/>
              <a:t>config</a:t>
            </a:r>
            <a:r>
              <a:rPr lang="en-US" dirty="0" smtClean="0"/>
              <a:t> files for which all the boards are present.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122</a:t>
            </a:fld>
            <a:endParaRPr lang="nl-NL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the startup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123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1763688" y="2139702"/>
            <a:ext cx="1475656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Power on self test (POST)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124</a:t>
            </a:fld>
            <a:endParaRPr lang="nl-NL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on self test (POST)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  <a:r>
              <a:rPr lang="nl-NL" dirty="0" smtClean="0"/>
              <a:t>.</a:t>
            </a:r>
          </a:p>
          <a:p>
            <a:r>
              <a:rPr lang="en-US" dirty="0" smtClean="0"/>
              <a:t>When setting up the lesson, one wants to be able to quickly see whether the board works correctly.</a:t>
            </a:r>
          </a:p>
          <a:p>
            <a:r>
              <a:rPr lang="en-US" dirty="0" smtClean="0"/>
              <a:t>Also, when the boards have to be packed, the duck should bow deep to make sure it fits in the box.</a:t>
            </a:r>
          </a:p>
          <a:p>
            <a:pPr lvl="1"/>
            <a:r>
              <a:rPr lang="en-US" dirty="0" smtClean="0"/>
              <a:t>Moving servos by hand is not preferred.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sketch has a place where you can insert your own code to </a:t>
            </a:r>
            <a:r>
              <a:rPr lang="en-US" dirty="0" err="1" smtClean="0"/>
              <a:t>realise</a:t>
            </a:r>
            <a:r>
              <a:rPr lang="en-US" dirty="0" smtClean="0"/>
              <a:t> this functionality.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125</a:t>
            </a:fld>
            <a:endParaRPr lang="nl-NL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the POST?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will need to address the pin numbers directly. You </a:t>
            </a:r>
            <a:r>
              <a:rPr lang="en-US" b="1" dirty="0" smtClean="0"/>
              <a:t>cannot</a:t>
            </a:r>
            <a:r>
              <a:rPr lang="en-US" dirty="0" smtClean="0"/>
              <a:t> make use of the </a:t>
            </a:r>
            <a:r>
              <a:rPr lang="en-US" dirty="0" err="1" smtClean="0"/>
              <a:t>config</a:t>
            </a:r>
            <a:r>
              <a:rPr lang="en-US" dirty="0" smtClean="0"/>
              <a:t> file of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See the </a:t>
            </a:r>
            <a:r>
              <a:rPr lang="en-US" dirty="0" err="1" smtClean="0"/>
              <a:t>Arduino</a:t>
            </a:r>
            <a:r>
              <a:rPr lang="en-US" dirty="0" smtClean="0"/>
              <a:t> sketch of the </a:t>
            </a:r>
            <a:r>
              <a:rPr lang="en-US" dirty="0" err="1" smtClean="0"/>
              <a:t>Weekendschool</a:t>
            </a:r>
            <a:r>
              <a:rPr lang="en-US" dirty="0" smtClean="0"/>
              <a:t> board.</a:t>
            </a:r>
          </a:p>
          <a:p>
            <a:pPr lvl="1"/>
            <a:r>
              <a:rPr lang="en-US" dirty="0" smtClean="0"/>
              <a:t>Between the </a:t>
            </a:r>
            <a:r>
              <a:rPr lang="en-US" dirty="0" err="1" smtClean="0"/>
              <a:t>xxxx</a:t>
            </a:r>
            <a:r>
              <a:rPr lang="en-US" dirty="0" smtClean="0"/>
              <a:t> and </a:t>
            </a:r>
            <a:r>
              <a:rPr lang="en-US" dirty="0" err="1" smtClean="0"/>
              <a:t>yyyy</a:t>
            </a:r>
            <a:r>
              <a:rPr lang="en-US" dirty="0" smtClean="0"/>
              <a:t> markers</a:t>
            </a:r>
          </a:p>
          <a:p>
            <a:r>
              <a:rPr lang="en-US" dirty="0" smtClean="0"/>
              <a:t>Now try on the </a:t>
            </a:r>
            <a:r>
              <a:rPr lang="en-US" dirty="0" err="1" smtClean="0"/>
              <a:t>PiAndMore</a:t>
            </a:r>
            <a:r>
              <a:rPr lang="en-US" dirty="0" smtClean="0"/>
              <a:t> board to </a:t>
            </a:r>
            <a:r>
              <a:rPr lang="en-US" dirty="0" err="1" smtClean="0"/>
              <a:t>lite</a:t>
            </a:r>
            <a:r>
              <a:rPr lang="en-US" dirty="0" smtClean="0"/>
              <a:t> 3-color LED</a:t>
            </a:r>
          </a:p>
          <a:p>
            <a:pPr lvl="1"/>
            <a:r>
              <a:rPr lang="en-US" dirty="0" smtClean="0"/>
              <a:t>0.5 seconds Red</a:t>
            </a:r>
          </a:p>
          <a:p>
            <a:pPr lvl="1"/>
            <a:r>
              <a:rPr lang="en-US" dirty="0" smtClean="0"/>
              <a:t>0.5 seconds Green</a:t>
            </a:r>
          </a:p>
          <a:p>
            <a:pPr lvl="1"/>
            <a:r>
              <a:rPr lang="en-US" dirty="0" smtClean="0"/>
              <a:t>0.5 seconds Blue</a:t>
            </a:r>
          </a:p>
          <a:p>
            <a:pPr lvl="1"/>
            <a:r>
              <a:rPr lang="en-US" dirty="0" smtClean="0"/>
              <a:t>0.5 seconds White</a:t>
            </a:r>
          </a:p>
          <a:p>
            <a:r>
              <a:rPr lang="en-US" dirty="0" smtClean="0"/>
              <a:t>Load the sketch in the board and look whether it works.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126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668344" y="195486"/>
            <a:ext cx="1475656" cy="9361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127</a:t>
            </a:fld>
            <a:endParaRPr lang="nl-NL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relay like controlling a LED? NOT a good idea!</a:t>
            </a:r>
          </a:p>
          <a:p>
            <a:r>
              <a:rPr lang="en-US" dirty="0" smtClean="0"/>
              <a:t>A relay has a coil that stores energy when powered. </a:t>
            </a:r>
          </a:p>
          <a:p>
            <a:pPr lvl="1"/>
            <a:r>
              <a:rPr lang="en-US" dirty="0" smtClean="0"/>
              <a:t>When breaking the current flow, the voltage over the relay coil can get so high that it destroys the </a:t>
            </a:r>
            <a:r>
              <a:rPr lang="en-US" dirty="0" err="1" smtClean="0"/>
              <a:t>Arduino</a:t>
            </a:r>
            <a:r>
              <a:rPr lang="en-US" dirty="0" smtClean="0"/>
              <a:t> – and more.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At least a </a:t>
            </a:r>
            <a:r>
              <a:rPr lang="en-US" dirty="0" err="1" smtClean="0"/>
              <a:t>flyback</a:t>
            </a:r>
            <a:r>
              <a:rPr lang="en-US" dirty="0" smtClean="0"/>
              <a:t> diode should be used. 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128</a:t>
            </a:fld>
            <a:endParaRPr lang="nl-NL" dirty="0"/>
          </a:p>
        </p:txBody>
      </p:sp>
      <p:pic>
        <p:nvPicPr>
          <p:cNvPr id="8194" name="Picture 2" descr="C:\Users\M5810video\Documents\Weekendschool\Pi And More\induc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7774"/>
            <a:ext cx="2808312" cy="990867"/>
          </a:xfrm>
          <a:prstGeom prst="rect">
            <a:avLst/>
          </a:prstGeom>
          <a:noFill/>
        </p:spPr>
      </p:pic>
      <p:pic>
        <p:nvPicPr>
          <p:cNvPr id="8195" name="Picture 3" descr="C:\Users\M5810video\Documents\Weekendschool\Pi And More\fly-back-dio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859782"/>
            <a:ext cx="3600400" cy="920491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5796136" y="3795886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 – and the solution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the current of the coil will be too high to drive directly from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So a transistor will be needed.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a relay module with an </a:t>
            </a:r>
            <a:r>
              <a:rPr lang="en-US" dirty="0" err="1" smtClean="0"/>
              <a:t>opto</a:t>
            </a:r>
            <a:r>
              <a:rPr lang="en-US" dirty="0" smtClean="0"/>
              <a:t> coupler </a:t>
            </a:r>
          </a:p>
          <a:p>
            <a:pPr lvl="1"/>
            <a:r>
              <a:rPr lang="en-US" dirty="0" smtClean="0"/>
              <a:t>Cost is generally not an issue. The relay module we use here is &lt; € 1.</a:t>
            </a:r>
          </a:p>
          <a:p>
            <a:pPr lvl="1"/>
            <a:r>
              <a:rPr lang="en-US" dirty="0" smtClean="0"/>
              <a:t>We only have a few relays today, so you will need to share.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129</a:t>
            </a:fld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2: Getting to know the components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</a:t>
            </a:fld>
            <a:endParaRPr lang="nl-NL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relay module to pin A2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130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228184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228184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 a servo to press buttons on appliances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131</a:t>
            </a:fld>
            <a:endParaRPr lang="nl-NL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Safely controlling 220 Volt appliances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 principle use a relay to control 220 Volt appliances.</a:t>
            </a:r>
          </a:p>
          <a:p>
            <a:r>
              <a:rPr lang="en-US" dirty="0" smtClean="0"/>
              <a:t>However, this is not something you want to do in a classroom situation</a:t>
            </a:r>
          </a:p>
          <a:p>
            <a:r>
              <a:rPr lang="en-US" dirty="0" smtClean="0"/>
              <a:t>Alternative: use a remote control and use servos to press the buttons.</a:t>
            </a:r>
          </a:p>
          <a:p>
            <a:r>
              <a:rPr lang="en-US" dirty="0" smtClean="0"/>
              <a:t>See also the next slide.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132</a:t>
            </a:fld>
            <a:endParaRPr lang="nl-NL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camera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servo to press the button of the camera</a:t>
            </a:r>
          </a:p>
          <a:p>
            <a:r>
              <a:rPr lang="en-US" dirty="0" smtClean="0"/>
              <a:t>Cannot do in the workshop</a:t>
            </a:r>
          </a:p>
          <a:p>
            <a:r>
              <a:rPr lang="en-US" dirty="0" smtClean="0"/>
              <a:t>See the example setup in the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133</a:t>
            </a:fld>
            <a:endParaRPr lang="nl-NL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else can </a:t>
            </a:r>
            <a:r>
              <a:rPr lang="en-US" dirty="0" err="1" smtClean="0"/>
              <a:t>scratchClient</a:t>
            </a:r>
            <a:r>
              <a:rPr lang="en-US" dirty="0" smtClean="0"/>
              <a:t> do?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134</a:t>
            </a:fld>
            <a:endParaRPr lang="nl-NL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scratchClient</a:t>
            </a:r>
            <a:r>
              <a:rPr lang="en-US" dirty="0" smtClean="0"/>
              <a:t> do more? Yes!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can also let you configure and use the GPIO pins on the Raspberry Pi itself.</a:t>
            </a:r>
          </a:p>
          <a:p>
            <a:pPr lvl="1"/>
            <a:r>
              <a:rPr lang="en-US" dirty="0" smtClean="0"/>
              <a:t>However be aware:</a:t>
            </a:r>
          </a:p>
          <a:p>
            <a:pPr lvl="2"/>
            <a:r>
              <a:rPr lang="en-US" dirty="0" smtClean="0"/>
              <a:t>There is no analog input on Raspberry Pi.</a:t>
            </a:r>
          </a:p>
          <a:p>
            <a:pPr lvl="2"/>
            <a:r>
              <a:rPr lang="en-US" dirty="0" smtClean="0"/>
              <a:t>The pins are </a:t>
            </a:r>
            <a:r>
              <a:rPr lang="en-US" b="1" i="1" dirty="0" smtClean="0"/>
              <a:t>NOT </a:t>
            </a:r>
            <a:r>
              <a:rPr lang="en-US" dirty="0" smtClean="0"/>
              <a:t>5 Volt tolerant (max 3.3 Volt).</a:t>
            </a:r>
          </a:p>
          <a:p>
            <a:pPr lvl="2"/>
            <a:r>
              <a:rPr lang="en-US" dirty="0" smtClean="0"/>
              <a:t>The max current per pin on Raspberry Pi is lower than on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If you blow up an </a:t>
            </a:r>
            <a:r>
              <a:rPr lang="en-US" dirty="0" err="1" smtClean="0"/>
              <a:t>Arduino</a:t>
            </a:r>
            <a:r>
              <a:rPr lang="en-US" dirty="0" smtClean="0"/>
              <a:t> (clone), the cost is limited to a few euro.</a:t>
            </a:r>
          </a:p>
          <a:p>
            <a:pPr lvl="3"/>
            <a:r>
              <a:rPr lang="en-US" dirty="0" smtClean="0"/>
              <a:t>A Raspberry Pi is much more expensive.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control Sonic Pi for high quality audio.</a:t>
            </a:r>
          </a:p>
          <a:p>
            <a:r>
              <a:rPr lang="en-US" dirty="0" smtClean="0"/>
              <a:t>There are also </a:t>
            </a:r>
            <a:r>
              <a:rPr lang="en-US" dirty="0" err="1" smtClean="0"/>
              <a:t>Arduino</a:t>
            </a:r>
            <a:r>
              <a:rPr lang="en-US" dirty="0" smtClean="0"/>
              <a:t> sketches to control LED strips (</a:t>
            </a:r>
            <a:r>
              <a:rPr lang="en-US" dirty="0" err="1" smtClean="0"/>
              <a:t>Neopixel</a:t>
            </a:r>
            <a:r>
              <a:rPr lang="en-US" dirty="0" smtClean="0"/>
              <a:t> WS2812) and to control LEGO Power.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Scratch 2.0 (soon).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run on Windows and then via </a:t>
            </a:r>
            <a:r>
              <a:rPr lang="en-US" dirty="0" err="1" smtClean="0"/>
              <a:t>Arduino</a:t>
            </a:r>
            <a:r>
              <a:rPr lang="en-US" dirty="0" smtClean="0"/>
              <a:t> control peripherals.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multiple Raspberry Pi configurations in a network.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135</a:t>
            </a:fld>
            <a:endParaRPr lang="nl-NL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your work home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136</a:t>
            </a:fld>
            <a:endParaRPr lang="nl-NL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Take the flyer with you to remember where to find the 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137</a:t>
            </a:fld>
            <a:endParaRPr lang="nl-NL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 up / teardown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138</a:t>
            </a:fld>
            <a:endParaRPr lang="nl-NL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Unplug and pack 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Unplug the board from USB and power it off</a:t>
            </a:r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the 3 color LED</a:t>
            </a:r>
            <a:endParaRPr lang="en-US" dirty="0" smtClean="0"/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the 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away or hand it in (if it is unclear)</a:t>
            </a:r>
          </a:p>
          <a:p>
            <a:pPr lvl="1"/>
            <a:r>
              <a:rPr lang="en-US" dirty="0" smtClean="0"/>
              <a:t>Put a note in the box that it is missing</a:t>
            </a:r>
          </a:p>
          <a:p>
            <a:pPr lvl="1"/>
            <a:r>
              <a:rPr lang="en-US" dirty="0" smtClean="0"/>
              <a:t>Do not put anything that is broken back in the box</a:t>
            </a:r>
          </a:p>
          <a:p>
            <a:r>
              <a:rPr lang="en-US" dirty="0" smtClean="0"/>
              <a:t>Put everything in the box. The board goes on top</a:t>
            </a:r>
          </a:p>
          <a:p>
            <a:r>
              <a:rPr lang="en-US" dirty="0" smtClean="0"/>
              <a:t>Shutdown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139</a:t>
            </a:fld>
            <a:endParaRPr lang="nl-NL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754760" cy="273975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Used to quickly build electronic circuits</a:t>
            </a:r>
          </a:p>
          <a:p>
            <a:r>
              <a:rPr lang="en-US" sz="1800" dirty="0" smtClean="0"/>
              <a:t>Note the 2 rails for + (VCC) and – (GND)</a:t>
            </a:r>
          </a:p>
          <a:p>
            <a:r>
              <a:rPr lang="en-US" sz="1800" dirty="0" smtClean="0"/>
              <a:t>Note the 2 bars with 5 interconnected holes each.</a:t>
            </a:r>
            <a:endParaRPr lang="nl-NL" sz="1800" dirty="0"/>
          </a:p>
        </p:txBody>
      </p:sp>
      <p:pic>
        <p:nvPicPr>
          <p:cNvPr id="1027" name="Picture 3" descr="C:\Users\M5810video\Documents\Weekendschool\Github\Weekendschool-PiAndMore\PiAndMore\Part-1--Breadboard\Bread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122228"/>
            <a:ext cx="4821480" cy="3537754"/>
          </a:xfrm>
          <a:prstGeom prst="rect">
            <a:avLst/>
          </a:prstGeom>
          <a:noFill/>
        </p:spPr>
      </p:pic>
      <p:pic>
        <p:nvPicPr>
          <p:cNvPr id="1028" name="Picture 4" descr="C:\Users\M5810video\Documents\Weekendschool\Github\Weekendschool-PiAndMore\PiAndMore\Part-1--Breadboard\mb-400.jpg"/>
          <p:cNvPicPr>
            <a:picLocks noChangeAspect="1" noChangeArrowheads="1"/>
          </p:cNvPicPr>
          <p:nvPr/>
        </p:nvPicPr>
        <p:blipFill>
          <a:blip r:embed="rId3" cstate="print"/>
          <a:srcRect l="8401" t="23495" r="9385" b="21223"/>
          <a:stretch>
            <a:fillRect/>
          </a:stretch>
        </p:blipFill>
        <p:spPr bwMode="auto">
          <a:xfrm rot="10800000">
            <a:off x="1187624" y="3003798"/>
            <a:ext cx="2570131" cy="1728192"/>
          </a:xfrm>
          <a:prstGeom prst="rect">
            <a:avLst/>
          </a:prstGeom>
          <a:noFill/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</a:t>
            </a:fld>
            <a:endParaRPr lang="nl-NL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140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232248"/>
          </a:xfrm>
        </p:spPr>
        <p:txBody>
          <a:bodyPr/>
          <a:lstStyle/>
          <a:p>
            <a:pPr algn="ctr"/>
            <a:r>
              <a:rPr lang="en-US" dirty="0" smtClean="0"/>
              <a:t>End of the 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141</a:t>
            </a:fld>
            <a:endParaRPr lang="nl-NL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142</a:t>
            </a:fld>
            <a:endParaRPr lang="nl-NL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current per pin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output current per pin = 20 </a:t>
            </a:r>
            <a:r>
              <a:rPr lang="en-US" dirty="0" err="1" smtClean="0"/>
              <a:t>mA</a:t>
            </a:r>
            <a:endParaRPr lang="en-US" dirty="0" smtClean="0"/>
          </a:p>
          <a:p>
            <a:r>
              <a:rPr lang="en-US" dirty="0" smtClean="0"/>
              <a:t>Total current for the board: 1 A</a:t>
            </a:r>
          </a:p>
          <a:p>
            <a:r>
              <a:rPr lang="en-US" dirty="0" smtClean="0"/>
              <a:t>Note that also the potentiometer and the joystick take power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143</a:t>
            </a:fld>
            <a:endParaRPr lang="nl-NL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(1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a list of the cost of the setup of the external board.</a:t>
            </a:r>
          </a:p>
          <a:p>
            <a:r>
              <a:rPr lang="en-US" dirty="0" smtClean="0"/>
              <a:t>Not included is the cost of the </a:t>
            </a:r>
            <a:r>
              <a:rPr lang="en-US" dirty="0" err="1" smtClean="0"/>
              <a:t>perspex</a:t>
            </a:r>
            <a:r>
              <a:rPr lang="en-US" dirty="0" smtClean="0"/>
              <a:t> board and the nuts and bolts, which are not an absolute minimum requirement</a:t>
            </a:r>
          </a:p>
          <a:p>
            <a:pPr lvl="1"/>
            <a:r>
              <a:rPr lang="en-US" dirty="0" smtClean="0"/>
              <a:t>And for which there are alternatives, e.g. use cardboard or an MDF board</a:t>
            </a:r>
          </a:p>
          <a:p>
            <a:r>
              <a:rPr lang="en-US" dirty="0" smtClean="0"/>
              <a:t>All material comes from </a:t>
            </a:r>
            <a:r>
              <a:rPr lang="en-US" dirty="0" err="1" smtClean="0"/>
              <a:t>Aliexpress</a:t>
            </a:r>
            <a:endParaRPr lang="en-US" dirty="0" smtClean="0"/>
          </a:p>
          <a:p>
            <a:pPr lvl="1"/>
            <a:r>
              <a:rPr lang="en-US" dirty="0" smtClean="0"/>
              <a:t>Very cheap</a:t>
            </a:r>
          </a:p>
          <a:p>
            <a:pPr lvl="1"/>
            <a:r>
              <a:rPr lang="en-US" dirty="0" smtClean="0"/>
              <a:t>Often no shipping costs to Europe</a:t>
            </a:r>
          </a:p>
          <a:p>
            <a:pPr lvl="1"/>
            <a:r>
              <a:rPr lang="en-US" dirty="0" smtClean="0"/>
              <a:t>Takes between 2 weeks and 2 months</a:t>
            </a:r>
          </a:p>
          <a:p>
            <a:pPr lvl="2"/>
            <a:r>
              <a:rPr lang="en-US" dirty="0" smtClean="0"/>
              <a:t>Or never arrives, but then money is promptly returned.</a:t>
            </a:r>
          </a:p>
          <a:p>
            <a:pPr lvl="1"/>
            <a:r>
              <a:rPr lang="en-US" dirty="0" smtClean="0"/>
              <a:t>When ordering below 22 euro, no import duties and handling costs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144</a:t>
            </a:fld>
            <a:endParaRPr lang="nl-NL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(2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145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End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146</a:t>
            </a:fld>
            <a:endParaRPr lang="nl-N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at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extension board</a:t>
            </a:r>
            <a:endParaRPr lang="nl-NL" dirty="0"/>
          </a:p>
        </p:txBody>
      </p:sp>
      <p:pic>
        <p:nvPicPr>
          <p:cNvPr id="4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1907704" y="1419622"/>
            <a:ext cx="3495367" cy="307104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868144" y="2452876"/>
            <a:ext cx="2520280" cy="108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5796136" y="10595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9V power socket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372200" y="15636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with 328P processor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6516216" y="37958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Micro USB port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0" y="1131590"/>
            <a:ext cx="241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 GPIO signal 3 headers: </a:t>
            </a:r>
          </a:p>
          <a:p>
            <a:r>
              <a:rPr lang="en-US" sz="1600" dirty="0" smtClean="0"/>
              <a:t>S (blue = signal)</a:t>
            </a:r>
          </a:p>
          <a:p>
            <a:r>
              <a:rPr lang="en-US" sz="1600" dirty="0" smtClean="0"/>
              <a:t>V (red = VCC = +) </a:t>
            </a:r>
          </a:p>
          <a:p>
            <a:r>
              <a:rPr lang="en-US" sz="1600" dirty="0" smtClean="0"/>
              <a:t>G (black = GND = -)</a:t>
            </a:r>
          </a:p>
          <a:p>
            <a:r>
              <a:rPr lang="en-US" sz="1600" i="1" dirty="0" smtClean="0"/>
              <a:t>(very handy to e.g. </a:t>
            </a:r>
          </a:p>
          <a:p>
            <a:r>
              <a:rPr lang="en-US" sz="1600" i="1" dirty="0" smtClean="0"/>
              <a:t>connect servos) </a:t>
            </a: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619672" y="1779662"/>
            <a:ext cx="72008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1763688" y="2067694"/>
            <a:ext cx="504056" cy="144016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1403648" y="1563638"/>
            <a:ext cx="1152128" cy="36004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/>
          <p:cNvCxnSpPr>
            <a:stCxn id="6" idx="1"/>
          </p:cNvCxnSpPr>
          <p:nvPr/>
        </p:nvCxnSpPr>
        <p:spPr>
          <a:xfrm flipH="1">
            <a:off x="5364088" y="1244248"/>
            <a:ext cx="432048" cy="535414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7236296" y="2139702"/>
            <a:ext cx="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V="1">
            <a:off x="8244408" y="3179172"/>
            <a:ext cx="0" cy="68872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2411760" y="46599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ports</a:t>
            </a:r>
            <a:endParaRPr lang="nl-NL" dirty="0"/>
          </a:p>
        </p:txBody>
      </p:sp>
      <p:sp>
        <p:nvSpPr>
          <p:cNvPr id="45" name="Rechteraccolade 44"/>
          <p:cNvSpPr/>
          <p:nvPr/>
        </p:nvSpPr>
        <p:spPr>
          <a:xfrm rot="5400000">
            <a:off x="3383868" y="3399842"/>
            <a:ext cx="288032" cy="2376264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eraccolade 45"/>
          <p:cNvSpPr/>
          <p:nvPr/>
        </p:nvSpPr>
        <p:spPr>
          <a:xfrm rot="16200000" flipV="1">
            <a:off x="2735796" y="663538"/>
            <a:ext cx="288032" cy="1224136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ekstvak 46"/>
          <p:cNvSpPr txBox="1"/>
          <p:nvPr/>
        </p:nvSpPr>
        <p:spPr>
          <a:xfrm>
            <a:off x="1907704" y="555526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 ports </a:t>
            </a:r>
            <a:r>
              <a:rPr lang="en-US" sz="1200" dirty="0" smtClean="0"/>
              <a:t>(most can be used as digital ports as well)</a:t>
            </a:r>
            <a:endParaRPr lang="nl-NL" dirty="0"/>
          </a:p>
        </p:txBody>
      </p:sp>
      <p:sp>
        <p:nvSpPr>
          <p:cNvPr id="48" name="Tekstvak 47"/>
          <p:cNvSpPr txBox="1"/>
          <p:nvPr/>
        </p:nvSpPr>
        <p:spPr>
          <a:xfrm>
            <a:off x="6804248" y="4227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49" name="Rechte verbindingslijn met pijl 48"/>
          <p:cNvCxnSpPr/>
          <p:nvPr/>
        </p:nvCxnSpPr>
        <p:spPr>
          <a:xfrm flipV="1">
            <a:off x="6876256" y="3147814"/>
            <a:ext cx="0" cy="1152128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796136" y="6995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53" name="Rechte verbindingslijn met pijl 52"/>
          <p:cNvCxnSpPr/>
          <p:nvPr/>
        </p:nvCxnSpPr>
        <p:spPr>
          <a:xfrm flipH="1">
            <a:off x="4499992" y="915566"/>
            <a:ext cx="1296144" cy="64807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dianumm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15</a:t>
            </a:fld>
            <a:endParaRPr lang="nl-N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1080119"/>
          </a:xfrm>
        </p:spPr>
        <p:txBody>
          <a:bodyPr>
            <a:normAutofit/>
          </a:bodyPr>
          <a:lstStyle/>
          <a:p>
            <a:r>
              <a:rPr lang="en-US" dirty="0" smtClean="0"/>
              <a:t>What the final board looks like 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1026" name="Picture 2" descr="C:\Users\M5810video\Pictures\Picasa\Exports\20170621\P10309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31032"/>
            <a:ext cx="5616624" cy="4212468"/>
          </a:xfrm>
          <a:prstGeom prst="rect">
            <a:avLst/>
          </a:prstGeom>
          <a:noFill/>
        </p:spPr>
      </p:pic>
      <p:sp>
        <p:nvSpPr>
          <p:cNvPr id="7" name="Tekstvak 6"/>
          <p:cNvSpPr txBox="1"/>
          <p:nvPr/>
        </p:nvSpPr>
        <p:spPr>
          <a:xfrm>
            <a:off x="6588224" y="1635646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at the end of the beginners workshop</a:t>
            </a:r>
            <a:endParaRPr lang="nl-NL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and if you continue with the 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2050" name="Picture 2" descr="C:\Users\M5810video\Pictures\Picasa\Exports\20170621\P1030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9582"/>
            <a:ext cx="5202702" cy="4083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8062664" cy="1102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3: Loading the sketch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18</a:t>
            </a:fld>
            <a:endParaRPr lang="nl-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Preparing for programming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needs to run a program so that it can communicate with the Raspberry Pi and understand the messages from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need to start putting that in.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lvl="1"/>
            <a:r>
              <a:rPr lang="en-US" dirty="0" smtClean="0"/>
              <a:t>Make sure to connect directly</a:t>
            </a:r>
          </a:p>
          <a:p>
            <a:pPr lvl="2"/>
            <a:r>
              <a:rPr lang="en-US" dirty="0" smtClean="0"/>
              <a:t>not via the USB hub</a:t>
            </a:r>
          </a:p>
          <a:p>
            <a:pPr lvl="2"/>
            <a:r>
              <a:rPr lang="en-US" dirty="0" smtClean="0"/>
              <a:t>for strange reasons it will not work via a (this) USB hub, although it used to in previous releases of </a:t>
            </a:r>
            <a:r>
              <a:rPr lang="en-US" dirty="0" err="1" smtClean="0"/>
              <a:t>Raspian</a:t>
            </a:r>
            <a:r>
              <a:rPr lang="en-US" dirty="0" smtClean="0"/>
              <a:t> (and still should).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19</a:t>
            </a:fld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1: Introduction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</a:t>
            </a:fld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</a:t>
            </a:r>
            <a:r>
              <a:rPr lang="en-US" dirty="0" err="1" smtClean="0"/>
              <a:t>scratchClient</a:t>
            </a:r>
            <a:r>
              <a:rPr lang="en-US" dirty="0" smtClean="0"/>
              <a:t>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762872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Make sure that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is directly connected to the Raspberry Pi (not via the USB hub)</a:t>
            </a:r>
          </a:p>
          <a:p>
            <a:r>
              <a:rPr lang="en-US" sz="1800" dirty="0" smtClean="0"/>
              <a:t>Open the </a:t>
            </a:r>
            <a:r>
              <a:rPr lang="en-US" sz="1800" dirty="0" err="1" smtClean="0"/>
              <a:t>scratchClient</a:t>
            </a:r>
            <a:r>
              <a:rPr lang="en-US" sz="1800" dirty="0" smtClean="0"/>
              <a:t> sketch for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Uno in </a:t>
            </a:r>
            <a:r>
              <a:rPr lang="en-US" sz="1800" i="1" dirty="0" smtClean="0"/>
              <a:t>/home/pi/</a:t>
            </a:r>
            <a:r>
              <a:rPr lang="en-US" sz="1800" i="1" dirty="0" err="1" smtClean="0"/>
              <a:t>scratchClient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arduinoUno</a:t>
            </a:r>
            <a:endParaRPr lang="en-US" sz="1800" i="1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Double click to open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</a:p>
          <a:p>
            <a:r>
              <a:rPr lang="en-US" sz="1800" dirty="0" smtClean="0"/>
              <a:t>Click </a:t>
            </a:r>
            <a:r>
              <a:rPr lang="en-US" sz="1800" i="1" dirty="0" smtClean="0"/>
              <a:t>Tools</a:t>
            </a:r>
            <a:r>
              <a:rPr lang="en-US" sz="1800" dirty="0" smtClean="0"/>
              <a:t> and make sure that these are set:</a:t>
            </a:r>
          </a:p>
          <a:p>
            <a:pPr lvl="1"/>
            <a:r>
              <a:rPr lang="en-US" sz="1400" dirty="0" smtClean="0"/>
              <a:t>Board: </a:t>
            </a:r>
            <a:r>
              <a:rPr lang="en-US" sz="1400" dirty="0" err="1" smtClean="0"/>
              <a:t>Aruino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endParaRPr lang="en-US" sz="1400" dirty="0" smtClean="0"/>
          </a:p>
          <a:p>
            <a:pPr lvl="1"/>
            <a:r>
              <a:rPr lang="en-US" sz="1400" dirty="0" smtClean="0"/>
              <a:t>Processor Atmega328</a:t>
            </a:r>
          </a:p>
          <a:p>
            <a:pPr lvl="1"/>
            <a:r>
              <a:rPr lang="en-US" sz="1400" dirty="0" smtClean="0"/>
              <a:t>Port: the port where the </a:t>
            </a:r>
            <a:r>
              <a:rPr lang="en-US" sz="1400" dirty="0" err="1" smtClean="0"/>
              <a:t>Arduino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r>
              <a:rPr lang="en-US" sz="1400" dirty="0" smtClean="0"/>
              <a:t> is connected (normally /dev/ttyUSB0)</a:t>
            </a:r>
          </a:p>
          <a:p>
            <a:r>
              <a:rPr lang="en-US" sz="1800" dirty="0" smtClean="0"/>
              <a:t>Click on the Upload button.</a:t>
            </a:r>
          </a:p>
          <a:p>
            <a:r>
              <a:rPr lang="en-US" sz="1800" dirty="0" smtClean="0"/>
              <a:t>Wait till the completion of the Upload is reported.</a:t>
            </a:r>
          </a:p>
          <a:p>
            <a:pPr lvl="1">
              <a:buNone/>
            </a:pPr>
            <a:endParaRPr lang="en-US" sz="1400" dirty="0" smtClean="0"/>
          </a:p>
          <a:p>
            <a:endParaRPr lang="nl-NL" sz="1800" dirty="0"/>
          </a:p>
        </p:txBody>
      </p:sp>
      <p:pic>
        <p:nvPicPr>
          <p:cNvPr id="1027" name="Picture 3" descr="Y:\2017-01-14-040034_821x1035_scr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915566"/>
            <a:ext cx="2880320" cy="3631098"/>
          </a:xfrm>
          <a:prstGeom prst="rect">
            <a:avLst/>
          </a:prstGeom>
          <a:noFill/>
        </p:spPr>
      </p:pic>
      <p:pic>
        <p:nvPicPr>
          <p:cNvPr id="1028" name="Picture 4" descr="Y:\2017-01-14-035834_603x235_scr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021086"/>
            <a:ext cx="2376264" cy="926072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2915816" y="1131590"/>
            <a:ext cx="3096344" cy="29523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20</a:t>
            </a:fld>
            <a:endParaRPr lang="nl-NL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4: Defining the configuration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>
          <a:xfrm>
            <a:off x="827584" y="2914650"/>
            <a:ext cx="7488832" cy="13144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Give names to pins and define the purpose of the pin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21</a:t>
            </a:fld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</a:t>
            </a:r>
            <a:r>
              <a:rPr lang="en-US" dirty="0" err="1" smtClean="0"/>
              <a:t>config</a:t>
            </a:r>
            <a:r>
              <a:rPr lang="en-US" dirty="0" smtClean="0"/>
              <a:t>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creates </a:t>
            </a:r>
            <a:r>
              <a:rPr lang="en-US" dirty="0" err="1" smtClean="0"/>
              <a:t>config</a:t>
            </a:r>
            <a:r>
              <a:rPr lang="en-US" dirty="0" smtClean="0"/>
              <a:t> files to map between </a:t>
            </a:r>
            <a:r>
              <a:rPr lang="en-US" dirty="0" err="1" smtClean="0"/>
              <a:t>Arduino</a:t>
            </a:r>
            <a:r>
              <a:rPr lang="en-US" dirty="0" smtClean="0"/>
              <a:t> pins and logical names. </a:t>
            </a:r>
          </a:p>
          <a:p>
            <a:r>
              <a:rPr lang="en-US" dirty="0" smtClean="0"/>
              <a:t>Navigate to </a:t>
            </a:r>
            <a:r>
              <a:rPr lang="en-US" i="1" dirty="0" smtClean="0"/>
              <a:t>/home/pi/</a:t>
            </a:r>
            <a:r>
              <a:rPr lang="en-US" i="1" dirty="0" err="1" smtClean="0"/>
              <a:t>scratchClient</a:t>
            </a:r>
            <a:r>
              <a:rPr lang="en-US" i="1" dirty="0" smtClean="0"/>
              <a:t>/tools</a:t>
            </a:r>
          </a:p>
          <a:p>
            <a:r>
              <a:rPr lang="en-US" dirty="0" err="1" smtClean="0"/>
              <a:t>Doubleclick</a:t>
            </a:r>
            <a:r>
              <a:rPr lang="en-US" dirty="0" smtClean="0"/>
              <a:t> </a:t>
            </a:r>
            <a:r>
              <a:rPr lang="en-US" i="1" dirty="0" smtClean="0"/>
              <a:t>scratchClientConfig.sh</a:t>
            </a:r>
            <a:r>
              <a:rPr lang="en-US" dirty="0" smtClean="0"/>
              <a:t> and chose </a:t>
            </a:r>
            <a:r>
              <a:rPr lang="en-US" i="1" dirty="0" smtClean="0"/>
              <a:t>Execute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the file opens rather than presenting the choice, then you must set execute permissions first.</a:t>
            </a:r>
          </a:p>
          <a:p>
            <a:pPr lvl="1"/>
            <a:r>
              <a:rPr lang="en-US" dirty="0" smtClean="0"/>
              <a:t>To set permissions: right click on the icon, choose </a:t>
            </a:r>
            <a:r>
              <a:rPr lang="en-US" i="1" dirty="0" smtClean="0"/>
              <a:t>properties</a:t>
            </a:r>
            <a:r>
              <a:rPr lang="en-US" dirty="0" smtClean="0"/>
              <a:t>, then </a:t>
            </a:r>
            <a:r>
              <a:rPr lang="en-US" i="1" dirty="0" smtClean="0"/>
              <a:t>permissions</a:t>
            </a:r>
            <a:r>
              <a:rPr lang="en-US" dirty="0" smtClean="0"/>
              <a:t> and set execute rights to at least </a:t>
            </a:r>
            <a:r>
              <a:rPr lang="en-US" i="1" dirty="0" smtClean="0"/>
              <a:t>owner</a:t>
            </a:r>
            <a:r>
              <a:rPr lang="en-US" dirty="0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22</a:t>
            </a:fld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first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20072" y="987574"/>
            <a:ext cx="3466728" cy="360704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Double click a cell to get a drop down menu</a:t>
            </a:r>
          </a:p>
          <a:p>
            <a:pPr lvl="1"/>
            <a:r>
              <a:rPr lang="en-US" dirty="0" smtClean="0"/>
              <a:t>First for </a:t>
            </a:r>
            <a:r>
              <a:rPr lang="en-US" i="1" dirty="0" smtClean="0"/>
              <a:t>direction</a:t>
            </a:r>
            <a:r>
              <a:rPr lang="en-US" dirty="0" smtClean="0"/>
              <a:t> then for </a:t>
            </a:r>
            <a:r>
              <a:rPr lang="en-US" i="1" dirty="0" smtClean="0"/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Make sure to give all pins a name if you choose something else than void</a:t>
            </a:r>
          </a:p>
          <a:p>
            <a:pPr lvl="1"/>
            <a:r>
              <a:rPr lang="en-US" dirty="0" smtClean="0"/>
              <a:t>So make sure not to save if you still have red borders around cells. </a:t>
            </a:r>
            <a:r>
              <a:rPr lang="en-US" dirty="0" err="1" smtClean="0"/>
              <a:t>scratchClient</a:t>
            </a:r>
            <a:r>
              <a:rPr lang="en-US" dirty="0" smtClean="0"/>
              <a:t> will fail to start with such a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The tool checks wrong configurations. Examples:</a:t>
            </a:r>
          </a:p>
          <a:p>
            <a:pPr lvl="1"/>
            <a:r>
              <a:rPr lang="en-US" dirty="0" smtClean="0"/>
              <a:t>Pins 0, 1 and 13 cannot be used at all</a:t>
            </a:r>
          </a:p>
          <a:p>
            <a:pPr lvl="1"/>
            <a:r>
              <a:rPr lang="en-US" dirty="0" smtClean="0"/>
              <a:t>Analog in only available on A0 to A7</a:t>
            </a:r>
          </a:p>
          <a:p>
            <a:pPr lvl="1"/>
            <a:r>
              <a:rPr lang="en-US" dirty="0" smtClean="0"/>
              <a:t>Pins A6 and A7 can only be used for analog in</a:t>
            </a:r>
          </a:p>
          <a:p>
            <a:pPr lvl="1"/>
            <a:r>
              <a:rPr lang="en-US" dirty="0" smtClean="0"/>
              <a:t>Pins 9 and 10 cannot be used for PWM if any pin is configured for servo (see later)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3074" name="Picture 2" descr="\\NASHANSELMA2\weekendschool\screenshots\piandmore201706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9583"/>
            <a:ext cx="4990555" cy="3600400"/>
          </a:xfrm>
          <a:prstGeom prst="rect">
            <a:avLst/>
          </a:prstGeom>
          <a:noFill/>
        </p:spPr>
      </p:pic>
      <p:cxnSp>
        <p:nvCxnSpPr>
          <p:cNvPr id="7" name="Rechte verbindingslijn met pijl 6"/>
          <p:cNvCxnSpPr/>
          <p:nvPr/>
        </p:nvCxnSpPr>
        <p:spPr>
          <a:xfrm flipH="1">
            <a:off x="3707904" y="2931790"/>
            <a:ext cx="1728192" cy="14401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/>
          <p:cNvSpPr/>
          <p:nvPr/>
        </p:nvSpPr>
        <p:spPr>
          <a:xfrm>
            <a:off x="0" y="1742714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0" y="1981618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/>
          <p:nvPr/>
        </p:nvSpPr>
        <p:spPr>
          <a:xfrm>
            <a:off x="0" y="3465430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0" y="3658904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Call it </a:t>
            </a:r>
            <a:r>
              <a:rPr lang="en-US" i="1" dirty="0" smtClean="0"/>
              <a:t>PiAndMore.xml</a:t>
            </a:r>
          </a:p>
          <a:p>
            <a:r>
              <a:rPr lang="en-US" b="1" dirty="0" smtClean="0"/>
              <a:t>Leave the tool open </a:t>
            </a:r>
            <a:r>
              <a:rPr lang="en-US" dirty="0" smtClean="0"/>
              <a:t>for the next exercises.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24</a:t>
            </a:fld>
            <a:endParaRPr lang="nl-NL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5: Wiring the board and run the first setup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25</a:t>
            </a:fld>
            <a:endParaRPr lang="nl-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 the board in front of you in this way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8194" name="Picture 2" descr="C:\Users\M5810video\Pictures\Picasa\Exports\20170620\P10308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771550"/>
            <a:ext cx="5202238" cy="3967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short wires and use the indicated holes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some short wires (10 cm) and some longer (15 cm)</a:t>
            </a:r>
          </a:p>
          <a:p>
            <a:r>
              <a:rPr lang="en-US" dirty="0" smtClean="0"/>
              <a:t>Use the shortest that you can</a:t>
            </a:r>
          </a:p>
          <a:p>
            <a:pPr lvl="1"/>
            <a:r>
              <a:rPr lang="en-US" dirty="0" smtClean="0"/>
              <a:t>Get a less messy setup</a:t>
            </a:r>
          </a:p>
          <a:p>
            <a:pPr lvl="1"/>
            <a:r>
              <a:rPr lang="en-US" dirty="0" smtClean="0"/>
              <a:t>You may run out of long wires otherwise</a:t>
            </a:r>
          </a:p>
          <a:p>
            <a:r>
              <a:rPr lang="en-US" dirty="0" smtClean="0"/>
              <a:t>Ignore wire colors. </a:t>
            </a:r>
          </a:p>
          <a:p>
            <a:pPr lvl="1"/>
            <a:r>
              <a:rPr lang="en-US" dirty="0" smtClean="0"/>
              <a:t>Unfortunately there are not enough wires of the correct color to get that right.</a:t>
            </a:r>
          </a:p>
          <a:p>
            <a:r>
              <a:rPr lang="en-US" dirty="0" smtClean="0"/>
              <a:t>You can in principle build up at different places on the breadboard</a:t>
            </a:r>
          </a:p>
          <a:p>
            <a:pPr lvl="1"/>
            <a:r>
              <a:rPr lang="en-US" dirty="0" smtClean="0"/>
              <a:t>However, please use the indicated columns to avoid running out of space on the breadboard in the later part of the workshop.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27</a:t>
            </a:fld>
            <a:endParaRPr lang="nl-NL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5810video\Documents\Weekendschool\Pi And More\PiAndMore WS - 1 - Red LED and button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710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the red LED and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91581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563888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62281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-OMHOOG 16"/>
          <p:cNvSpPr/>
          <p:nvPr/>
        </p:nvSpPr>
        <p:spPr>
          <a:xfrm rot="10800000">
            <a:off x="6660232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the presentation is messed up …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the Calibri font on your Raspberry Pi (standard on Windows but not on Raspberry Pi).</a:t>
            </a:r>
          </a:p>
          <a:p>
            <a:r>
              <a:rPr lang="en-US" dirty="0" smtClean="0"/>
              <a:t>Either obtain and install that font, or …</a:t>
            </a:r>
          </a:p>
          <a:p>
            <a:r>
              <a:rPr lang="en-US" dirty="0" smtClean="0"/>
              <a:t>… look at the PDF version of the presentation</a:t>
            </a:r>
          </a:p>
          <a:p>
            <a:pPr lvl="1"/>
            <a:r>
              <a:rPr lang="en-US" dirty="0" smtClean="0"/>
              <a:t>But in that version you cannot copy/paste.</a:t>
            </a:r>
          </a:p>
          <a:p>
            <a:pPr lvl="1"/>
            <a:r>
              <a:rPr lang="en-US" dirty="0" smtClean="0"/>
              <a:t>Therefore there is a file called ForCopyPaste.txt in the directory holding whatever you would need to copy paste in this workshop.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</a:t>
            </a:fld>
            <a:endParaRPr lang="nl-N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these resistors needed?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 series with a LED: to limit the current through the LED</a:t>
            </a:r>
          </a:p>
          <a:p>
            <a:pPr lvl="1"/>
            <a:r>
              <a:rPr lang="en-US" sz="1800" dirty="0" smtClean="0"/>
              <a:t>You may blow up the LED and/or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otherwise.</a:t>
            </a:r>
          </a:p>
          <a:p>
            <a:r>
              <a:rPr lang="en-US" sz="2000" dirty="0" smtClean="0"/>
              <a:t>In series with buttons, potentiometers etc: to avoid blowing up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in case of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errors</a:t>
            </a:r>
            <a:endParaRPr lang="nl-NL" sz="2000" dirty="0"/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3491880" y="444395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 rot="5400000">
            <a:off x="2339752" y="321982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2555776" y="2715766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orm 14"/>
          <p:cNvCxnSpPr>
            <a:stCxn id="6" idx="3"/>
          </p:cNvCxnSpPr>
          <p:nvPr/>
        </p:nvCxnSpPr>
        <p:spPr>
          <a:xfrm rot="16200000" flipH="1">
            <a:off x="3059832" y="3003798"/>
            <a:ext cx="144016" cy="11521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3707904" y="408391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V="1">
            <a:off x="3707904" y="3795886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3707904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3707904" y="365187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3779912" y="443466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1835696" y="3651870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147814"/>
            <a:ext cx="50405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Digital input</a:t>
            </a:r>
            <a:endParaRPr lang="nl-NL" sz="900" dirty="0"/>
          </a:p>
        </p:txBody>
      </p:sp>
      <p:cxnSp>
        <p:nvCxnSpPr>
          <p:cNvPr id="34" name="Rechte verbindingslijn 33"/>
          <p:cNvCxnSpPr>
            <a:stCxn id="32" idx="2"/>
          </p:cNvCxnSpPr>
          <p:nvPr/>
        </p:nvCxnSpPr>
        <p:spPr>
          <a:xfrm>
            <a:off x="1827250" y="3517146"/>
            <a:ext cx="8446" cy="1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/>
          <p:cNvSpPr txBox="1"/>
          <p:nvPr/>
        </p:nvSpPr>
        <p:spPr>
          <a:xfrm>
            <a:off x="6444208" y="2499742"/>
            <a:ext cx="223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present and the port would be used as output and the button closed.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switch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3" name="Lijntoelichting 1 22"/>
          <p:cNvSpPr/>
          <p:nvPr/>
        </p:nvSpPr>
        <p:spPr>
          <a:xfrm>
            <a:off x="4572000" y="3003798"/>
            <a:ext cx="1656184" cy="1440160"/>
          </a:xfrm>
          <a:prstGeom prst="borderCallout1">
            <a:avLst>
              <a:gd name="adj1" fmla="val 7727"/>
              <a:gd name="adj2" fmla="val -3732"/>
              <a:gd name="adj3" fmla="val 10940"/>
              <a:gd name="adj4" fmla="val -1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pull-up resistor that sits </a:t>
            </a:r>
            <a:r>
              <a:rPr lang="en-US" i="1" dirty="0" smtClean="0"/>
              <a:t>in</a:t>
            </a:r>
            <a:r>
              <a:rPr lang="en-US" dirty="0" smtClean="0"/>
              <a:t> the chip on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30</a:t>
            </a:fld>
            <a:endParaRPr lang="nl-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/ double check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now check </a:t>
            </a:r>
            <a:r>
              <a:rPr lang="en-US" b="1" dirty="0" smtClean="0"/>
              <a:t>both of you </a:t>
            </a:r>
            <a:r>
              <a:rPr lang="en-US" dirty="0" smtClean="0"/>
              <a:t>that the wiring is correct.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31</a:t>
            </a:fld>
            <a:endParaRPr lang="nl-N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32</a:t>
            </a:fld>
            <a:endParaRPr lang="nl-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things together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Connect the 9 Volt connector to the board and switch on power</a:t>
            </a:r>
          </a:p>
          <a:p>
            <a:r>
              <a:rPr lang="en-US" sz="2000" dirty="0" smtClean="0"/>
              <a:t>Connect the USB connector to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, this time go via the USB hub</a:t>
            </a:r>
          </a:p>
          <a:p>
            <a:r>
              <a:rPr lang="en-US" sz="2000" dirty="0" smtClean="0"/>
              <a:t>Start </a:t>
            </a:r>
            <a:r>
              <a:rPr lang="en-US" sz="2000" dirty="0" err="1" smtClean="0"/>
              <a:t>scratchClient</a:t>
            </a:r>
            <a:r>
              <a:rPr lang="en-US" sz="2000" dirty="0" smtClean="0"/>
              <a:t> with the script you just made (e.g. double click it and when asked choose </a:t>
            </a:r>
            <a:r>
              <a:rPr lang="en-US" sz="2000" i="1" dirty="0" smtClean="0"/>
              <a:t>Execute in Terminal)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It will complain that it has no connection to Scratch</a:t>
            </a:r>
          </a:p>
          <a:p>
            <a:pPr lvl="1"/>
            <a:r>
              <a:rPr lang="en-US" sz="1600" dirty="0" smtClean="0"/>
              <a:t>Which is logical because Scratch was not started yet.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33</a:t>
            </a:fld>
            <a:endParaRPr lang="nl-NL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\\NASHANSELMA2\weekendschool\screenshots\piandmore20170621Jun0614980689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1851670"/>
            <a:ext cx="2280253" cy="136815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Scratch program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4114800" cy="35350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Start Scratch         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Programming </a:t>
            </a:r>
            <a:r>
              <a:rPr lang="en-US" dirty="0" smtClean="0">
                <a:sym typeface="Wingdings" pitchFamily="2" charset="2"/>
              </a:rPr>
              <a:t> Scratch</a:t>
            </a:r>
            <a:endParaRPr lang="en-US" dirty="0" smtClean="0"/>
          </a:p>
          <a:p>
            <a:r>
              <a:rPr lang="en-US" dirty="0" smtClean="0"/>
              <a:t>Enable remote connections (right click on </a:t>
            </a:r>
            <a:r>
              <a:rPr lang="en-US" i="1" dirty="0" smtClean="0"/>
              <a:t>sensor value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 the variable </a:t>
            </a:r>
            <a:r>
              <a:rPr lang="en-US" i="1" dirty="0" smtClean="0"/>
              <a:t>Big Red LED</a:t>
            </a:r>
            <a:r>
              <a:rPr lang="en-US" dirty="0" smtClean="0"/>
              <a:t>, available to all sprites</a:t>
            </a:r>
          </a:p>
          <a:p>
            <a:r>
              <a:rPr lang="en-US" dirty="0" smtClean="0"/>
              <a:t>Make the variable visible (tick the box in front)</a:t>
            </a:r>
          </a:p>
          <a:p>
            <a:r>
              <a:rPr lang="en-US" dirty="0" smtClean="0"/>
              <a:t>Make the </a:t>
            </a:r>
            <a:r>
              <a:rPr lang="en-US" i="1" dirty="0" smtClean="0"/>
              <a:t>Button</a:t>
            </a:r>
            <a:r>
              <a:rPr lang="en-US" dirty="0" smtClean="0"/>
              <a:t> sensor visible</a:t>
            </a:r>
          </a:p>
          <a:p>
            <a:r>
              <a:rPr lang="en-US" dirty="0" smtClean="0"/>
              <a:t>Save the file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Name does not matter, e.g. </a:t>
            </a:r>
            <a:r>
              <a:rPr lang="en-US" i="1" dirty="0" smtClean="0"/>
              <a:t>PiAndMore.sb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4099" name="Picture 3" descr="\\NASHANSELMA2\weekendschool\screenshots\piandmore20170621Jun0614980694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987574"/>
            <a:ext cx="3219450" cy="762000"/>
          </a:xfrm>
          <a:prstGeom prst="rect">
            <a:avLst/>
          </a:prstGeom>
          <a:noFill/>
        </p:spPr>
      </p:pic>
      <p:pic>
        <p:nvPicPr>
          <p:cNvPr id="4100" name="Picture 4" descr="\\NASHANSELMA2\weekendschool\screenshots\piandmore20170621Jun061498068974.jpg"/>
          <p:cNvPicPr>
            <a:picLocks noChangeAspect="1" noChangeArrowheads="1"/>
          </p:cNvPicPr>
          <p:nvPr/>
        </p:nvPicPr>
        <p:blipFill>
          <a:blip r:embed="rId4" cstate="print"/>
          <a:srcRect t="-200"/>
          <a:stretch>
            <a:fillRect/>
          </a:stretch>
        </p:blipFill>
        <p:spPr bwMode="auto">
          <a:xfrm>
            <a:off x="7236296" y="3435846"/>
            <a:ext cx="1085850" cy="286321"/>
          </a:xfrm>
          <a:prstGeom prst="rect">
            <a:avLst/>
          </a:prstGeom>
          <a:noFill/>
        </p:spPr>
      </p:pic>
      <p:pic>
        <p:nvPicPr>
          <p:cNvPr id="4101" name="Picture 5" descr="\\NASHANSELMA2\weekendschool\screenshots\piandmore20170621Jun061498069362.jpg"/>
          <p:cNvPicPr>
            <a:picLocks noChangeAspect="1" noChangeArrowheads="1"/>
          </p:cNvPicPr>
          <p:nvPr/>
        </p:nvPicPr>
        <p:blipFill>
          <a:blip r:embed="rId5" cstate="print"/>
          <a:srcRect b="14092"/>
          <a:stretch>
            <a:fillRect/>
          </a:stretch>
        </p:blipFill>
        <p:spPr bwMode="auto">
          <a:xfrm>
            <a:off x="6588224" y="4011910"/>
            <a:ext cx="1743075" cy="360040"/>
          </a:xfrm>
          <a:prstGeom prst="rect">
            <a:avLst/>
          </a:prstGeom>
          <a:noFill/>
        </p:spPr>
      </p:pic>
      <p:cxnSp>
        <p:nvCxnSpPr>
          <p:cNvPr id="11" name="Rechte verbindingslijn met pijl 10"/>
          <p:cNvCxnSpPr/>
          <p:nvPr/>
        </p:nvCxnSpPr>
        <p:spPr>
          <a:xfrm flipV="1">
            <a:off x="4644008" y="1563638"/>
            <a:ext cx="136815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2843808" y="2499742"/>
            <a:ext cx="352839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endCxn id="4100" idx="1"/>
          </p:cNvCxnSpPr>
          <p:nvPr/>
        </p:nvCxnSpPr>
        <p:spPr>
          <a:xfrm>
            <a:off x="3491880" y="2931790"/>
            <a:ext cx="3744416" cy="6472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endCxn id="4101" idx="1"/>
          </p:cNvCxnSpPr>
          <p:nvPr/>
        </p:nvCxnSpPr>
        <p:spPr>
          <a:xfrm>
            <a:off x="3851920" y="3291830"/>
            <a:ext cx="2736304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 descr="\\NASHANSELMA2\weekendschool\screenshots\piandmore20170621Jun061498069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987574"/>
            <a:ext cx="452140" cy="395623"/>
          </a:xfrm>
          <a:prstGeom prst="rect">
            <a:avLst/>
          </a:prstGeom>
          <a:noFill/>
        </p:spPr>
      </p:pic>
      <p:cxnSp>
        <p:nvCxnSpPr>
          <p:cNvPr id="25" name="Rechte verbindingslijn met pijl 24"/>
          <p:cNvCxnSpPr/>
          <p:nvPr/>
        </p:nvCxnSpPr>
        <p:spPr>
          <a:xfrm>
            <a:off x="3923928" y="2283718"/>
            <a:ext cx="244827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it work? (see next slide for help)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the LED on the </a:t>
            </a:r>
            <a:r>
              <a:rPr lang="en-US" dirty="0" err="1" smtClean="0"/>
              <a:t>Arduino</a:t>
            </a:r>
            <a:r>
              <a:rPr lang="en-US" dirty="0" smtClean="0"/>
              <a:t> is blinking slowly </a:t>
            </a:r>
            <a:r>
              <a:rPr lang="en-US" b="1" dirty="0" smtClean="0"/>
              <a:t>only then </a:t>
            </a:r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is downloaded and </a:t>
            </a:r>
            <a:r>
              <a:rPr lang="en-US" dirty="0" err="1" smtClean="0"/>
              <a:t>scratchClient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It may take 5 seconds before this happens.</a:t>
            </a:r>
          </a:p>
          <a:p>
            <a:r>
              <a:rPr lang="en-US" dirty="0" smtClean="0"/>
              <a:t>Change the value of </a:t>
            </a:r>
            <a:r>
              <a:rPr lang="en-US" i="1" dirty="0" smtClean="0"/>
              <a:t>Big Red LED </a:t>
            </a:r>
            <a:r>
              <a:rPr lang="en-US" dirty="0" smtClean="0"/>
              <a:t>to 1.</a:t>
            </a:r>
          </a:p>
          <a:p>
            <a:pPr lvl="1"/>
            <a:r>
              <a:rPr lang="en-US" dirty="0" smtClean="0"/>
              <a:t>You can use the slider on the variable. You see no slider? Double click it a few times.</a:t>
            </a:r>
          </a:p>
          <a:p>
            <a:pPr lvl="1"/>
            <a:r>
              <a:rPr lang="en-US" dirty="0" smtClean="0"/>
              <a:t>Does the LED </a:t>
            </a:r>
            <a:r>
              <a:rPr lang="en-US" dirty="0" err="1" smtClean="0"/>
              <a:t>lite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Press the button on the breadboard</a:t>
            </a:r>
          </a:p>
          <a:p>
            <a:pPr lvl="1"/>
            <a:r>
              <a:rPr lang="en-US" dirty="0" smtClean="0"/>
              <a:t>Do you see the value of the sensor </a:t>
            </a:r>
            <a:r>
              <a:rPr lang="en-US" i="1" dirty="0" smtClean="0"/>
              <a:t>Button</a:t>
            </a:r>
            <a:r>
              <a:rPr lang="en-US" dirty="0" smtClean="0"/>
              <a:t> change from 1 to 0?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35</a:t>
            </a:fld>
            <a:endParaRPr lang="nl-N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does not work?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Check whether you have multiple Scratch instances open</a:t>
            </a:r>
          </a:p>
          <a:p>
            <a:pPr lvl="1"/>
            <a:r>
              <a:rPr lang="en-US" dirty="0" err="1" smtClean="0"/>
              <a:t>scratchClient</a:t>
            </a:r>
            <a:r>
              <a:rPr lang="en-US" dirty="0" smtClean="0"/>
              <a:t> can only work with one Scratch at a time.</a:t>
            </a:r>
          </a:p>
          <a:p>
            <a:r>
              <a:rPr lang="en-US" dirty="0" smtClean="0"/>
              <a:t>Check the output of the </a:t>
            </a:r>
            <a:r>
              <a:rPr lang="en-US" dirty="0" err="1" smtClean="0"/>
              <a:t>scratchClient</a:t>
            </a:r>
            <a:r>
              <a:rPr lang="en-US" dirty="0" smtClean="0"/>
              <a:t> terminal window</a:t>
            </a:r>
          </a:p>
          <a:p>
            <a:pPr lvl="1"/>
            <a:r>
              <a:rPr lang="en-US" dirty="0" smtClean="0"/>
              <a:t>Did it find the board?</a:t>
            </a:r>
          </a:p>
          <a:p>
            <a:r>
              <a:rPr lang="en-US" dirty="0" smtClean="0"/>
              <a:t>Sometimes, especially after reboot, if everything seems fine, disconnecting and reconnecting the board may help.</a:t>
            </a:r>
          </a:p>
          <a:p>
            <a:r>
              <a:rPr lang="en-US" dirty="0" smtClean="0"/>
              <a:t>Try monitoring the variables (see next slide).</a:t>
            </a:r>
          </a:p>
          <a:p>
            <a:r>
              <a:rPr lang="en-US" dirty="0" smtClean="0"/>
              <a:t>If everything fails, </a:t>
            </a:r>
            <a:r>
              <a:rPr lang="en-US" dirty="0" err="1" smtClean="0"/>
              <a:t>scratchClient</a:t>
            </a:r>
            <a:r>
              <a:rPr lang="en-US" dirty="0" smtClean="0"/>
              <a:t> can be started with tracing on.</a:t>
            </a:r>
          </a:p>
          <a:p>
            <a:r>
              <a:rPr lang="en-US" dirty="0" smtClean="0"/>
              <a:t>But of course we are here to help you at any step.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36</a:t>
            </a:fld>
            <a:endParaRPr lang="nl-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the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Open the browser</a:t>
            </a:r>
          </a:p>
          <a:p>
            <a:r>
              <a:rPr lang="en-US" dirty="0" smtClean="0"/>
              <a:t>Type </a:t>
            </a:r>
            <a:r>
              <a:rPr lang="en-US" i="1" dirty="0" smtClean="0"/>
              <a:t>localhost:8080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adapters</a:t>
            </a:r>
          </a:p>
          <a:p>
            <a:r>
              <a:rPr lang="en-US" dirty="0" smtClean="0"/>
              <a:t>Note the input &amp; output directions: </a:t>
            </a:r>
          </a:p>
          <a:p>
            <a:pPr lvl="1"/>
            <a:r>
              <a:rPr lang="en-US" dirty="0" smtClean="0"/>
              <a:t>Output of an adapter is an input for scratch</a:t>
            </a:r>
          </a:p>
          <a:p>
            <a:pPr lvl="1"/>
            <a:r>
              <a:rPr lang="en-US" dirty="0" smtClean="0"/>
              <a:t>Output of scratch is an input for the adapters. </a:t>
            </a:r>
          </a:p>
          <a:p>
            <a:pPr lvl="1"/>
            <a:r>
              <a:rPr lang="en-US" dirty="0" smtClean="0"/>
              <a:t>Hence the names input and output look to be reversed from what is in the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Therefore best refer to the variable names.</a:t>
            </a:r>
          </a:p>
          <a:p>
            <a:r>
              <a:rPr lang="en-US" dirty="0" smtClean="0"/>
              <a:t>You will see that values are only displayed after they have changed (otherwise a question mark (?) is displayed).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37</a:t>
            </a:fld>
            <a:endParaRPr lang="nl-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/>
          <a:lstStyle/>
          <a:p>
            <a:r>
              <a:rPr lang="en-US" dirty="0" smtClean="0"/>
              <a:t>Make a program in scratch which will let the Red LED </a:t>
            </a:r>
            <a:r>
              <a:rPr lang="en-US" dirty="0" err="1" smtClean="0"/>
              <a:t>lite</a:t>
            </a:r>
            <a:r>
              <a:rPr lang="en-US" dirty="0" smtClean="0"/>
              <a:t> up when the button is pressed.</a:t>
            </a:r>
          </a:p>
          <a:p>
            <a:r>
              <a:rPr lang="en-US" dirty="0" smtClean="0"/>
              <a:t>You need these elements.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5122" name="Picture 2" descr="\\NASHANSELMA2\weekendschool\screenshots\piandmore20170621Jun0614980681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419622"/>
            <a:ext cx="3248025" cy="2209800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851920" y="2355726"/>
            <a:ext cx="79208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reminder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your Scratch program regularly. Otherwise it will be lost on power out </a:t>
            </a:r>
          </a:p>
          <a:p>
            <a:pPr lvl="1"/>
            <a:r>
              <a:rPr lang="en-US" dirty="0" smtClean="0"/>
              <a:t>Power out can easily happen since you are pulling cables and may impact the power connector in the Raspberry Pi.</a:t>
            </a:r>
          </a:p>
          <a:p>
            <a:r>
              <a:rPr lang="en-US" dirty="0" smtClean="0"/>
              <a:t>Every now and then copy the Scratch file to a backup file</a:t>
            </a:r>
          </a:p>
          <a:p>
            <a:pPr lvl="1"/>
            <a:r>
              <a:rPr lang="en-US" dirty="0" smtClean="0"/>
              <a:t>Recommendation: give those copies a sequence number.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39</a:t>
            </a:fld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5810video\Pictures\Picasa\Exports\2016-11-27 - Weekendschool Programmeren Les 3\2-P1020534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95486"/>
            <a:ext cx="2067700" cy="3384376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Ergonomics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2818656" cy="30277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At the </a:t>
            </a:r>
            <a:r>
              <a:rPr lang="en-US" dirty="0" err="1" smtClean="0"/>
              <a:t>Weekendschool</a:t>
            </a:r>
            <a:r>
              <a:rPr lang="en-US" dirty="0" smtClean="0"/>
              <a:t> we teach children 5 golden rules how to sit when using computers:</a:t>
            </a:r>
          </a:p>
          <a:p>
            <a:pPr lvl="1"/>
            <a:r>
              <a:rPr lang="en-US" dirty="0" smtClean="0"/>
              <a:t>Rest your arms on the table in a natural fashion.</a:t>
            </a:r>
          </a:p>
          <a:p>
            <a:pPr lvl="1"/>
            <a:r>
              <a:rPr lang="en-US" dirty="0" smtClean="0"/>
              <a:t>If you do not need the keyboard, move it up and give room to the mouse.</a:t>
            </a:r>
          </a:p>
          <a:p>
            <a:pPr lvl="1"/>
            <a:r>
              <a:rPr lang="en-US" dirty="0" smtClean="0"/>
              <a:t>Have the monitor at arms length.</a:t>
            </a:r>
          </a:p>
          <a:p>
            <a:pPr lvl="1"/>
            <a:r>
              <a:rPr lang="en-US" dirty="0" smtClean="0"/>
              <a:t>Change position (lean forward, backward etc.).</a:t>
            </a:r>
          </a:p>
          <a:p>
            <a:pPr lvl="1"/>
            <a:r>
              <a:rPr lang="en-US" dirty="0" smtClean="0"/>
              <a:t>Frequently stop, walk around and exercise.</a:t>
            </a:r>
            <a:endParaRPr lang="nl-NL" dirty="0"/>
          </a:p>
        </p:txBody>
      </p:sp>
      <p:pic>
        <p:nvPicPr>
          <p:cNvPr id="3074" name="Picture 2" descr="C:\Users\M5810video\Pictures\Picasa\Exports\2016-11-27 - Weekendschool Programmeren Les 3\1-P10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95485"/>
            <a:ext cx="3336032" cy="4448043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3491880" y="415592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change the height, use the two upper </a:t>
            </a:r>
            <a:r>
              <a:rPr lang="en-US" dirty="0" err="1" smtClean="0"/>
              <a:t>wingnuts</a:t>
            </a:r>
            <a:r>
              <a:rPr lang="en-US" dirty="0" smtClean="0"/>
              <a:t>.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3851920" y="2571750"/>
            <a:ext cx="432048" cy="1584176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4572000" y="2211710"/>
            <a:ext cx="504056" cy="2016224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</a:t>
            </a:fld>
            <a:endParaRPr lang="nl-N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Part 6: Adding the Big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40</a:t>
            </a:fld>
            <a:endParaRPr lang="nl-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wiring on the 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changing the wiring on the board</a:t>
            </a:r>
          </a:p>
          <a:p>
            <a:pPr lvl="1"/>
            <a:r>
              <a:rPr lang="en-US" dirty="0" smtClean="0"/>
              <a:t>First pull the USB cable out (from the board or from the hub)</a:t>
            </a:r>
          </a:p>
          <a:p>
            <a:pPr lvl="1"/>
            <a:r>
              <a:rPr lang="en-US" dirty="0" smtClean="0"/>
              <a:t>Switch off the 9V supply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41</a:t>
            </a:fld>
            <a:endParaRPr lang="nl-NL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Documents\Weekendschool\Pi And More\PiAndMore WS - 2 -Green LED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0112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483768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and reconnect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correct wiring</a:t>
            </a:r>
          </a:p>
          <a:p>
            <a:r>
              <a:rPr lang="en-US" dirty="0" smtClean="0"/>
              <a:t>Switch on the 9V power</a:t>
            </a:r>
          </a:p>
          <a:p>
            <a:r>
              <a:rPr lang="en-US" dirty="0" smtClean="0"/>
              <a:t>Connect the USB cable again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43</a:t>
            </a:fld>
            <a:endParaRPr lang="nl-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69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and restart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19621"/>
            <a:ext cx="8229600" cy="3175001"/>
          </a:xfrm>
        </p:spPr>
        <p:txBody>
          <a:bodyPr/>
          <a:lstStyle/>
          <a:p>
            <a:r>
              <a:rPr lang="en-US" dirty="0" smtClean="0"/>
              <a:t>Stop </a:t>
            </a:r>
            <a:r>
              <a:rPr lang="en-US" dirty="0" err="1" smtClean="0"/>
              <a:t>scratchClient</a:t>
            </a:r>
            <a:r>
              <a:rPr lang="en-US" dirty="0" smtClean="0"/>
              <a:t> (close the window)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config</a:t>
            </a:r>
            <a:r>
              <a:rPr lang="en-US" dirty="0" smtClean="0"/>
              <a:t> tool (which should still be open)</a:t>
            </a:r>
          </a:p>
          <a:p>
            <a:r>
              <a:rPr lang="en-US" dirty="0" smtClean="0"/>
              <a:t>Define an output (direction: out, function: output) on pin 2 and call it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 (and leave the tool open)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using the script that you created before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44</a:t>
            </a:fld>
            <a:endParaRPr lang="nl-NL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Define the variable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Create a sprite for the green LED</a:t>
            </a:r>
          </a:p>
          <a:p>
            <a:r>
              <a:rPr lang="en-US" dirty="0" smtClean="0"/>
              <a:t>Create in that sprite a program that implements a toggle switch: </a:t>
            </a:r>
          </a:p>
          <a:p>
            <a:pPr lvl="1"/>
            <a:r>
              <a:rPr lang="en-US" dirty="0" smtClean="0"/>
              <a:t>Press once: LED goes on</a:t>
            </a:r>
          </a:p>
          <a:p>
            <a:pPr lvl="1"/>
            <a:r>
              <a:rPr lang="en-US" dirty="0" smtClean="0"/>
              <a:t>Press once more: LED goes off</a:t>
            </a:r>
          </a:p>
          <a:p>
            <a:r>
              <a:rPr lang="en-US" dirty="0" smtClean="0"/>
              <a:t>You need these program elements.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45</a:t>
            </a:fld>
            <a:endParaRPr lang="nl-NL" dirty="0"/>
          </a:p>
        </p:txBody>
      </p:sp>
      <p:pic>
        <p:nvPicPr>
          <p:cNvPr id="6146" name="Picture 2" descr="\\NASHANSELMA2\weekendschool\screenshots\piandmore20170621Jun0614980711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9582"/>
            <a:ext cx="3819525" cy="3028951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275856" y="4083918"/>
            <a:ext cx="1440160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7: 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46</a:t>
            </a:fld>
            <a:endParaRPr lang="nl-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electronics of a potentiometer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potmeter</a:t>
            </a:r>
            <a:r>
              <a:rPr lang="en-US" sz="2000" dirty="0" smtClean="0"/>
              <a:t> is a resistor that will be connected between 5 V and 0 V.</a:t>
            </a:r>
          </a:p>
          <a:p>
            <a:r>
              <a:rPr lang="en-US" sz="2000" dirty="0" smtClean="0"/>
              <a:t>Over the length of the resistor the voltage drops linearly.</a:t>
            </a:r>
          </a:p>
          <a:p>
            <a:pPr lvl="1"/>
            <a:r>
              <a:rPr lang="en-US" sz="1400" dirty="0" smtClean="0"/>
              <a:t>E.g. in the middle it would be 2.5 Volt</a:t>
            </a:r>
          </a:p>
          <a:p>
            <a:pPr lvl="1"/>
            <a:r>
              <a:rPr lang="en-US" sz="1400" dirty="0" smtClean="0"/>
              <a:t>So this is an analog signal. The value can be changed between 5 V and 0 V.</a:t>
            </a:r>
          </a:p>
          <a:p>
            <a:r>
              <a:rPr lang="en-US" sz="1800" dirty="0" smtClean="0"/>
              <a:t>There is a 1 </a:t>
            </a:r>
            <a:r>
              <a:rPr lang="en-US" sz="1800" dirty="0" err="1" smtClean="0"/>
              <a:t>kOhm</a:t>
            </a:r>
            <a:r>
              <a:rPr lang="en-US" sz="1800" dirty="0" smtClean="0"/>
              <a:t> resistor in series for the reasons discussed earlier</a:t>
            </a:r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4211960" y="372387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131840" y="357986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5" name="Vorm 14"/>
          <p:cNvCxnSpPr>
            <a:stCxn id="6" idx="3"/>
            <a:endCxn id="5" idx="2"/>
          </p:cNvCxnSpPr>
          <p:nvPr/>
        </p:nvCxnSpPr>
        <p:spPr>
          <a:xfrm>
            <a:off x="3563888" y="3651870"/>
            <a:ext cx="792088" cy="144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4427984" y="271576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4427984" y="401191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4499992" y="357986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>
            <a:stCxn id="6" idx="1"/>
            <a:endCxn id="32" idx="3"/>
          </p:cNvCxnSpPr>
          <p:nvPr/>
        </p:nvCxnSpPr>
        <p:spPr>
          <a:xfrm flipH="1" flipV="1">
            <a:off x="2123728" y="3649088"/>
            <a:ext cx="1008112" cy="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464422"/>
            <a:ext cx="54850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Analog input</a:t>
            </a:r>
            <a:endParaRPr lang="nl-NL" sz="900" dirty="0"/>
          </a:p>
        </p:txBody>
      </p:sp>
      <p:sp>
        <p:nvSpPr>
          <p:cNvPr id="38" name="Tekstvak 37"/>
          <p:cNvSpPr txBox="1"/>
          <p:nvPr/>
        </p:nvSpPr>
        <p:spPr>
          <a:xfrm>
            <a:off x="6444208" y="2715766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there and the port would be used as output and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positioned  close to the 0 Volt side.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47</a:t>
            </a:fld>
            <a:endParaRPr lang="nl-NL" dirty="0"/>
          </a:p>
        </p:txBody>
      </p:sp>
      <p:cxnSp>
        <p:nvCxnSpPr>
          <p:cNvPr id="42" name="Gebogen verbindingslijn 41"/>
          <p:cNvCxnSpPr>
            <a:endCxn id="38" idx="0"/>
          </p:cNvCxnSpPr>
          <p:nvPr/>
        </p:nvCxnSpPr>
        <p:spPr>
          <a:xfrm>
            <a:off x="7092280" y="2427734"/>
            <a:ext cx="540060" cy="288032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339752" y="271576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V="1">
            <a:off x="2339752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4644008" y="307580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Potentiometer</a:t>
            </a:r>
            <a:endParaRPr lang="nl-NL" dirty="0"/>
          </a:p>
        </p:txBody>
      </p:sp>
      <p:sp>
        <p:nvSpPr>
          <p:cNvPr id="26" name="Tekstvak 25"/>
          <p:cNvSpPr txBox="1"/>
          <p:nvPr/>
        </p:nvSpPr>
        <p:spPr>
          <a:xfrm>
            <a:off x="2843808" y="3795886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Resistor</a:t>
            </a:r>
            <a:endParaRPr lang="nl-NL" dirty="0"/>
          </a:p>
        </p:txBody>
      </p:sp>
      <p:cxnSp>
        <p:nvCxnSpPr>
          <p:cNvPr id="30" name="Rechte verbindingslijn met pijl 29"/>
          <p:cNvCxnSpPr>
            <a:stCxn id="23" idx="1"/>
          </p:cNvCxnSpPr>
          <p:nvPr/>
        </p:nvCxnSpPr>
        <p:spPr>
          <a:xfrm flipH="1">
            <a:off x="4499992" y="3260472"/>
            <a:ext cx="144016" cy="247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5810video\Documents\Weekendschool\Pi And More\PiAndMore WS - 3a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5400000">
            <a:off x="539552" y="26437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again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err="1" smtClean="0"/>
              <a:t>Potmeter</a:t>
            </a:r>
            <a:r>
              <a:rPr lang="en-US" dirty="0" smtClean="0"/>
              <a:t> on pin A4 (direction: in, function: analog)</a:t>
            </a:r>
          </a:p>
          <a:p>
            <a:r>
              <a:rPr lang="en-US" dirty="0" smtClean="0"/>
              <a:t>Now that you are updating anyway, already define for the next steps: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Servo 1 </a:t>
            </a:r>
            <a:r>
              <a:rPr lang="en-US" dirty="0" smtClean="0"/>
              <a:t>on pin 12 (direction: out, function: servo)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Big Blue LED </a:t>
            </a:r>
            <a:r>
              <a:rPr lang="en-US" dirty="0" smtClean="0"/>
              <a:t>on pin 5 (direction: out, function: PWM)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Buzzer</a:t>
            </a:r>
            <a:r>
              <a:rPr lang="en-US" dirty="0" smtClean="0"/>
              <a:t> on pin 11 (direction: out, function: PWM)</a:t>
            </a:r>
          </a:p>
          <a:p>
            <a:r>
              <a:rPr lang="en-US" dirty="0" smtClean="0"/>
              <a:t>Don’t forget to save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49</a:t>
            </a:fld>
            <a:endParaRPr lang="nl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 err="1" smtClean="0"/>
              <a:t>organisation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3970784" cy="339447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Welcome and introduction presentation (10 min).</a:t>
            </a:r>
          </a:p>
          <a:p>
            <a:r>
              <a:rPr lang="en-US" sz="2000" dirty="0" smtClean="0"/>
              <a:t>After that everyone will work at his or her own pace.</a:t>
            </a:r>
          </a:p>
          <a:p>
            <a:r>
              <a:rPr lang="en-US" sz="2000" dirty="0" smtClean="0"/>
              <a:t>At times we will present for 5 minutes to explain a next concept.</a:t>
            </a:r>
          </a:p>
          <a:p>
            <a:r>
              <a:rPr lang="en-US" sz="2000" dirty="0" smtClean="0"/>
              <a:t>Language: English, but help in German is available.</a:t>
            </a:r>
          </a:p>
          <a:p>
            <a:r>
              <a:rPr lang="en-US" sz="2000" dirty="0" smtClean="0"/>
              <a:t>At the end copy the material you created to your USB stick (if you want)</a:t>
            </a:r>
          </a:p>
          <a:p>
            <a:r>
              <a:rPr lang="en-US" sz="2000" dirty="0" smtClean="0"/>
              <a:t>Cleanup, or prepare for the Advanced workshop.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644008" y="915566"/>
            <a:ext cx="3970784" cy="37444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major steps: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Get a working hardware and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using a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tool (new).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Put components on the board and test </a:t>
            </a:r>
            <a:r>
              <a:rPr lang="en-US" sz="2000" dirty="0" smtClean="0"/>
              <a:t>out your setup.</a:t>
            </a:r>
            <a:endParaRPr lang="en-US" sz="2000" noProof="0" dirty="0" smtClean="0"/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Write some code in Scratch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Add more hardware and update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file.</a:t>
            </a:r>
            <a:br>
              <a:rPr lang="en-US" sz="2000" dirty="0" smtClean="0"/>
            </a:br>
            <a:r>
              <a:rPr lang="en-US" sz="2000" dirty="0" smtClean="0"/>
              <a:t>And repeat this.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When time left: write a Scratch program.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</a:t>
            </a:fld>
            <a:endParaRPr lang="nl-NL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whether it works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and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Make the sensor </a:t>
            </a:r>
            <a:r>
              <a:rPr lang="en-US" i="1" dirty="0" err="1" smtClean="0"/>
              <a:t>Potmeter</a:t>
            </a:r>
            <a:r>
              <a:rPr lang="en-US" dirty="0" smtClean="0"/>
              <a:t> visible</a:t>
            </a:r>
          </a:p>
          <a:p>
            <a:r>
              <a:rPr lang="en-US" dirty="0" smtClean="0"/>
              <a:t>Turn the knob and see the values of </a:t>
            </a:r>
            <a:r>
              <a:rPr lang="en-US" i="1" dirty="0" err="1" smtClean="0"/>
              <a:t>Potmeter</a:t>
            </a:r>
            <a:r>
              <a:rPr lang="en-US" dirty="0" smtClean="0"/>
              <a:t> change</a:t>
            </a:r>
          </a:p>
          <a:p>
            <a:pPr lvl="1"/>
            <a:r>
              <a:rPr lang="en-US" dirty="0" smtClean="0"/>
              <a:t>Between about 0 and about 1024</a:t>
            </a:r>
          </a:p>
          <a:p>
            <a:r>
              <a:rPr lang="en-US" dirty="0" smtClean="0"/>
              <a:t>We will write some Scratch program to use it in the next step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50</a:t>
            </a:fld>
            <a:endParaRPr lang="nl-NL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8: Pulse Width Modulation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51</a:t>
            </a:fld>
            <a:endParaRPr lang="nl-NL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seen:</a:t>
            </a:r>
          </a:p>
          <a:p>
            <a:pPr lvl="1"/>
            <a:r>
              <a:rPr lang="en-US" dirty="0" smtClean="0"/>
              <a:t>Digital Input (the button)</a:t>
            </a:r>
          </a:p>
          <a:p>
            <a:pPr lvl="1"/>
            <a:r>
              <a:rPr lang="en-US" dirty="0" smtClean="0"/>
              <a:t>Digital Output (the LEDs)</a:t>
            </a:r>
          </a:p>
          <a:p>
            <a:pPr lvl="1"/>
            <a:r>
              <a:rPr lang="en-US" dirty="0" smtClean="0"/>
              <a:t>Analog Input (the potentiometer)</a:t>
            </a:r>
          </a:p>
          <a:p>
            <a:r>
              <a:rPr lang="en-US" dirty="0" smtClean="0"/>
              <a:t>So what would be most logical next?</a:t>
            </a:r>
          </a:p>
          <a:p>
            <a:pPr lvl="1"/>
            <a:r>
              <a:rPr lang="en-US" dirty="0" smtClean="0"/>
              <a:t>Analog Output?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but it does not exist!</a:t>
            </a:r>
          </a:p>
          <a:p>
            <a:pPr lvl="1"/>
            <a:r>
              <a:rPr lang="en-US" dirty="0" smtClean="0"/>
              <a:t>However there is a good alternative: Pulse Width Modulation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52</a:t>
            </a:fld>
            <a:endParaRPr lang="nl-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 (PWM)</a:t>
            </a:r>
            <a:endParaRPr lang="nl-NL" dirty="0"/>
          </a:p>
        </p:txBody>
      </p:sp>
      <p:pic>
        <p:nvPicPr>
          <p:cNvPr id="8195" name="Picture 3" descr="C:\Users\M5810video\Documents\Weekendschool\Github\Old\pw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03598"/>
            <a:ext cx="2959233" cy="32403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3923928" y="1635646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By modulating (changing) the pulse width, the amount of energy fed to the e.g. LED is changed, and hence the intensity with which you see it lighting.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Note that in practice the LED is blinking some 800 blinks / second.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However, no human eye can see more than 100 blinks / second.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53</a:t>
            </a:fld>
            <a:endParaRPr lang="nl-NL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 LED with PWM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Switch the power on again and reconnect</a:t>
            </a:r>
          </a:p>
          <a:p>
            <a:r>
              <a:rPr lang="en-US" dirty="0" smtClean="0"/>
              <a:t>You will see that </a:t>
            </a:r>
            <a:r>
              <a:rPr lang="en-US" dirty="0" err="1" smtClean="0"/>
              <a:t>scratchClient</a:t>
            </a:r>
            <a:r>
              <a:rPr lang="en-US" dirty="0" smtClean="0"/>
              <a:t> finds the board again</a:t>
            </a:r>
          </a:p>
          <a:p>
            <a:r>
              <a:rPr lang="en-US" dirty="0" smtClean="0"/>
              <a:t>You already updated the </a:t>
            </a:r>
            <a:r>
              <a:rPr lang="en-US" dirty="0" err="1" smtClean="0"/>
              <a:t>config</a:t>
            </a:r>
            <a:r>
              <a:rPr lang="en-US" dirty="0" smtClean="0"/>
              <a:t> file in the previous step, so no need to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Define in Scratch a variable </a:t>
            </a:r>
            <a:r>
              <a:rPr lang="en-US" i="1" dirty="0" smtClean="0"/>
              <a:t>Big Blue LED</a:t>
            </a:r>
          </a:p>
          <a:p>
            <a:r>
              <a:rPr lang="en-US" dirty="0" smtClean="0"/>
              <a:t>Make the variable visible</a:t>
            </a:r>
          </a:p>
          <a:p>
            <a:r>
              <a:rPr lang="en-US" dirty="0" smtClean="0"/>
              <a:t>Give </a:t>
            </a:r>
            <a:r>
              <a:rPr lang="en-US" i="1" dirty="0" smtClean="0"/>
              <a:t>Big Blue LED </a:t>
            </a:r>
            <a:r>
              <a:rPr lang="en-US" dirty="0" smtClean="0"/>
              <a:t>values between 0 and 255</a:t>
            </a:r>
          </a:p>
          <a:p>
            <a:pPr lvl="1"/>
            <a:r>
              <a:rPr lang="en-US" dirty="0" smtClean="0"/>
              <a:t>You can use the slider on the displayed variable for values between 0 and 100</a:t>
            </a:r>
          </a:p>
          <a:p>
            <a:pPr lvl="1"/>
            <a:r>
              <a:rPr lang="en-US" dirty="0" smtClean="0"/>
              <a:t>For values above 100 we will use a program, see next slide</a:t>
            </a:r>
          </a:p>
          <a:p>
            <a:r>
              <a:rPr lang="en-US" dirty="0" smtClean="0"/>
              <a:t>Does the LED brightness change?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55</a:t>
            </a:fld>
            <a:endParaRPr lang="nl-NL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 </a:t>
            </a:r>
            <a:r>
              <a:rPr lang="en-US" dirty="0" err="1" smtClean="0"/>
              <a:t>Potmeter</a:t>
            </a:r>
            <a:r>
              <a:rPr lang="en-US" dirty="0" smtClean="0"/>
              <a:t> and Big Blue LED (via 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some code that takes the potentiometer reading (between 0 and 1024) and transforms it into the range 0 to 255 (so divide by 4) and set the value of </a:t>
            </a:r>
            <a:r>
              <a:rPr lang="en-US" i="1" dirty="0" smtClean="0"/>
              <a:t>Big Blue 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Try out whether turning the </a:t>
            </a:r>
            <a:r>
              <a:rPr lang="en-US" dirty="0" err="1" smtClean="0"/>
              <a:t>potmeter</a:t>
            </a:r>
            <a:r>
              <a:rPr lang="en-US" dirty="0" smtClean="0"/>
              <a:t> changes the light intensity.</a:t>
            </a:r>
          </a:p>
          <a:p>
            <a:r>
              <a:rPr lang="en-US" dirty="0" smtClean="0"/>
              <a:t>Notice that when turning to the right, the intensity goes down.</a:t>
            </a:r>
          </a:p>
          <a:p>
            <a:pPr lvl="1"/>
            <a:r>
              <a:rPr lang="en-US" dirty="0" smtClean="0"/>
              <a:t>You would expect it to go up …</a:t>
            </a:r>
          </a:p>
          <a:p>
            <a:pPr lvl="1"/>
            <a:r>
              <a:rPr lang="en-US" dirty="0" smtClean="0"/>
              <a:t>How can you very simply change this by interchanging two wires?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56</a:t>
            </a:fld>
            <a:endParaRPr lang="nl-NL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servo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60032" y="1200151"/>
            <a:ext cx="3826768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position of the servo is changed by sending pulses of different width.</a:t>
            </a:r>
          </a:p>
          <a:p>
            <a:r>
              <a:rPr lang="en-US" dirty="0" smtClean="0"/>
              <a:t>The servo looks at the </a:t>
            </a:r>
            <a:r>
              <a:rPr lang="en-US" dirty="0" err="1" smtClean="0"/>
              <a:t>pulsewidth</a:t>
            </a:r>
            <a:r>
              <a:rPr lang="en-US" dirty="0" smtClean="0"/>
              <a:t> and turns as desired.</a:t>
            </a:r>
          </a:p>
          <a:p>
            <a:r>
              <a:rPr lang="en-US" dirty="0" smtClean="0"/>
              <a:t>The servo gets power separately.</a:t>
            </a:r>
            <a:endParaRPr lang="nl-NL" dirty="0" smtClean="0"/>
          </a:p>
          <a:p>
            <a:r>
              <a:rPr lang="en-US" dirty="0" smtClean="0"/>
              <a:t>With a servo, the pulse width modulation is not controlling the amount of energy fed to the servo</a:t>
            </a:r>
          </a:p>
          <a:p>
            <a:r>
              <a:rPr lang="en-US" dirty="0" smtClean="0"/>
              <a:t>With a servo, pulse width modulation is rather a communication protocol.</a:t>
            </a:r>
          </a:p>
        </p:txBody>
      </p:sp>
      <p:pic>
        <p:nvPicPr>
          <p:cNvPr id="7170" name="Picture 2" descr="C:\Users\M5810video\Documents\Weekendschool\Github\Old\pw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3598"/>
            <a:ext cx="4054877" cy="3351138"/>
          </a:xfrm>
          <a:prstGeom prst="rect">
            <a:avLst/>
          </a:prstGeom>
          <a:noFill/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57</a:t>
            </a:fld>
            <a:endParaRPr lang="nl-NL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servo to pin 12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1619672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650416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650416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6444208" y="4227934"/>
            <a:ext cx="269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Dark brown wire here</a:t>
            </a:r>
            <a:endParaRPr lang="nl-NL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servo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In Scratch, create a variable </a:t>
            </a:r>
            <a:r>
              <a:rPr lang="en-US" i="1" dirty="0" smtClean="0"/>
              <a:t>Servo 1 </a:t>
            </a:r>
            <a:r>
              <a:rPr lang="en-US" dirty="0" smtClean="0"/>
              <a:t>and make it visible.</a:t>
            </a:r>
            <a:endParaRPr lang="en-US" i="1" dirty="0" smtClean="0"/>
          </a:p>
          <a:p>
            <a:r>
              <a:rPr lang="en-US" dirty="0" smtClean="0"/>
              <a:t>Try out giving it values between 0 and 100 via the slider on the variable.</a:t>
            </a:r>
          </a:p>
          <a:p>
            <a:pPr lvl="1"/>
            <a:r>
              <a:rPr lang="en-US" dirty="0" smtClean="0"/>
              <a:t>The servo can handle values between 0 and 180</a:t>
            </a:r>
          </a:p>
          <a:p>
            <a:pPr lvl="1"/>
            <a:r>
              <a:rPr lang="en-US" dirty="0" smtClean="0"/>
              <a:t>Does it move?</a:t>
            </a:r>
          </a:p>
          <a:p>
            <a:r>
              <a:rPr lang="en-US" dirty="0" smtClean="0"/>
              <a:t>Update the loop where you set the </a:t>
            </a:r>
            <a:r>
              <a:rPr lang="en-US" i="1" dirty="0" smtClean="0"/>
              <a:t>Big Blue LED </a:t>
            </a:r>
            <a:r>
              <a:rPr lang="en-US" dirty="0" smtClean="0"/>
              <a:t>value </a:t>
            </a:r>
            <a:br>
              <a:rPr lang="en-US" dirty="0" smtClean="0"/>
            </a:br>
            <a:r>
              <a:rPr lang="en-US" dirty="0" smtClean="0"/>
              <a:t>dependent on the </a:t>
            </a:r>
            <a:r>
              <a:rPr lang="en-US" dirty="0" err="1" smtClean="0"/>
              <a:t>potmeter</a:t>
            </a:r>
            <a:r>
              <a:rPr lang="en-US" dirty="0" smtClean="0"/>
              <a:t> reading to now also set </a:t>
            </a:r>
            <a:r>
              <a:rPr lang="en-US" i="1" dirty="0" smtClean="0"/>
              <a:t>Servo 1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But watch out: values have to be between 0 and 180.</a:t>
            </a:r>
          </a:p>
          <a:p>
            <a:pPr lvl="1"/>
            <a:r>
              <a:rPr lang="en-US" dirty="0" smtClean="0"/>
              <a:t>To avoid overflow: first divide by 1024, then multiply by 180.</a:t>
            </a:r>
          </a:p>
          <a:p>
            <a:r>
              <a:rPr lang="en-US" dirty="0" smtClean="0"/>
              <a:t>You may observe jitter. </a:t>
            </a:r>
          </a:p>
          <a:p>
            <a:pPr lvl="1"/>
            <a:r>
              <a:rPr lang="en-US" dirty="0" smtClean="0"/>
              <a:t>Because the values of the </a:t>
            </a:r>
            <a:r>
              <a:rPr lang="en-US" dirty="0" err="1" smtClean="0"/>
              <a:t>potmeter</a:t>
            </a:r>
            <a:r>
              <a:rPr lang="en-US" dirty="0" smtClean="0"/>
              <a:t> will drift a bit and there will be power fluctuations, the reading of the </a:t>
            </a:r>
            <a:r>
              <a:rPr lang="en-US" dirty="0" err="1" smtClean="0"/>
              <a:t>potmeter</a:t>
            </a:r>
            <a:r>
              <a:rPr lang="en-US" dirty="0" smtClean="0"/>
              <a:t> will not be constant.</a:t>
            </a:r>
          </a:p>
          <a:p>
            <a:pPr lvl="1"/>
            <a:r>
              <a:rPr lang="en-US" dirty="0" smtClean="0"/>
              <a:t>We will in the advanced workshop show how to deal with jitter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59</a:t>
            </a:fld>
            <a:endParaRPr lang="nl-NL" dirty="0"/>
          </a:p>
        </p:txBody>
      </p:sp>
      <p:pic>
        <p:nvPicPr>
          <p:cNvPr id="7170" name="Picture 2" descr="\\NASHANSELMA2\weekendschool\screenshots\piandmore20170621Jun0614980732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39502"/>
            <a:ext cx="2841129" cy="1139373"/>
          </a:xfrm>
          <a:prstGeom prst="rect">
            <a:avLst/>
          </a:prstGeom>
          <a:noFill/>
        </p:spPr>
      </p:pic>
      <p:cxnSp>
        <p:nvCxnSpPr>
          <p:cNvPr id="7" name="Gebogen verbindingslijn 6"/>
          <p:cNvCxnSpPr/>
          <p:nvPr/>
        </p:nvCxnSpPr>
        <p:spPr>
          <a:xfrm rot="5400000" flipH="1" flipV="1">
            <a:off x="6552220" y="1959682"/>
            <a:ext cx="1944216" cy="1008112"/>
          </a:xfrm>
          <a:prstGeom prst="bentConnector3">
            <a:avLst>
              <a:gd name="adj1" fmla="val 2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At the end of today you should be able to:</a:t>
            </a:r>
          </a:p>
          <a:p>
            <a:pPr lvl="1"/>
            <a:r>
              <a:rPr lang="en-US" dirty="0" smtClean="0"/>
              <a:t>Reproduce the setup at home (provided you have the hardware </a:t>
            </a:r>
            <a:r>
              <a:rPr lang="en-US" dirty="0" smtClean="0">
                <a:sym typeface="Wingdings" pitchFamily="2" charset="2"/>
              </a:rPr>
              <a:t> 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Understand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Digital output (e.g. lighting a LED)</a:t>
            </a:r>
          </a:p>
          <a:p>
            <a:pPr lvl="2"/>
            <a:r>
              <a:rPr lang="en-US" dirty="0" smtClean="0"/>
              <a:t>Digital input (e.g. sensing a button)</a:t>
            </a:r>
          </a:p>
          <a:p>
            <a:pPr lvl="2"/>
            <a:r>
              <a:rPr lang="en-US" dirty="0" smtClean="0"/>
              <a:t>Analog input (e.g. from a potentiometer)</a:t>
            </a:r>
          </a:p>
          <a:p>
            <a:pPr lvl="2"/>
            <a:r>
              <a:rPr lang="en-US" dirty="0" smtClean="0"/>
              <a:t>Pulse Width Modulation (PWM) </a:t>
            </a:r>
          </a:p>
          <a:p>
            <a:pPr lvl="3"/>
            <a:r>
              <a:rPr lang="en-US" dirty="0" smtClean="0"/>
              <a:t>For dimming LEDs</a:t>
            </a:r>
          </a:p>
          <a:p>
            <a:pPr lvl="3"/>
            <a:r>
              <a:rPr lang="en-US" dirty="0" smtClean="0"/>
              <a:t>For controlling servos</a:t>
            </a:r>
          </a:p>
          <a:p>
            <a:pPr lvl="3"/>
            <a:r>
              <a:rPr lang="en-US" dirty="0" smtClean="0"/>
              <a:t>For sounding a buzzer</a:t>
            </a:r>
          </a:p>
          <a:p>
            <a:pPr lvl="1"/>
            <a:r>
              <a:rPr lang="en-US" dirty="0" smtClean="0"/>
              <a:t>Understand what all the resistors are for</a:t>
            </a:r>
          </a:p>
          <a:p>
            <a:pPr lvl="1"/>
            <a:r>
              <a:rPr lang="en-US" dirty="0" smtClean="0"/>
              <a:t>Be able to configure and run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en-US" dirty="0" smtClean="0"/>
              <a:t>Program Scratch to control the physical input and output</a:t>
            </a:r>
          </a:p>
          <a:p>
            <a:pPr lvl="1"/>
            <a:r>
              <a:rPr lang="en-US" dirty="0" smtClean="0"/>
              <a:t>Monitoring the inputs and outputs</a:t>
            </a:r>
          </a:p>
          <a:p>
            <a:r>
              <a:rPr lang="en-US" b="1" dirty="0" smtClean="0"/>
              <a:t>Have fun!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</a:t>
            </a:fld>
            <a:endParaRPr lang="nl-NL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buzzer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buzzer will sound if it gets a signal in an audible frequency range.</a:t>
            </a:r>
          </a:p>
          <a:p>
            <a:r>
              <a:rPr lang="en-US" dirty="0" smtClean="0"/>
              <a:t>A PWM signal on </a:t>
            </a:r>
            <a:r>
              <a:rPr lang="en-US" dirty="0" err="1" smtClean="0"/>
              <a:t>Arduino</a:t>
            </a:r>
            <a:r>
              <a:rPr lang="en-US" dirty="0" smtClean="0"/>
              <a:t> gives ca. 800 Hz.</a:t>
            </a:r>
          </a:p>
          <a:p>
            <a:pPr lvl="1"/>
            <a:r>
              <a:rPr lang="en-US" dirty="0" smtClean="0"/>
              <a:t>Different for different pins</a:t>
            </a:r>
          </a:p>
          <a:p>
            <a:r>
              <a:rPr lang="en-US" dirty="0" smtClean="0"/>
              <a:t>You will see that there is not much influence by changing the duty cycle.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60</a:t>
            </a:fld>
            <a:endParaRPr lang="nl-NL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buzzer to pin 11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61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updating!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10800000">
            <a:off x="73623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362384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843808" y="987574"/>
            <a:ext cx="2376264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watch the wires. Connect </a:t>
            </a:r>
            <a:r>
              <a:rPr lang="en-US" dirty="0" err="1" smtClean="0">
                <a:solidFill>
                  <a:schemeClr val="bg1"/>
                </a:solidFill>
              </a:rPr>
              <a:t>Vcc</a:t>
            </a:r>
            <a:r>
              <a:rPr lang="en-US" dirty="0" smtClean="0">
                <a:solidFill>
                  <a:schemeClr val="bg1"/>
                </a:solidFill>
              </a:rPr>
              <a:t>, GND and I/O correctly!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buzzer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, because the </a:t>
            </a:r>
            <a:r>
              <a:rPr lang="en-US" dirty="0" err="1" smtClean="0"/>
              <a:t>config</a:t>
            </a:r>
            <a:r>
              <a:rPr lang="en-US" dirty="0" smtClean="0"/>
              <a:t> file was not changed.</a:t>
            </a:r>
          </a:p>
          <a:p>
            <a:r>
              <a:rPr lang="en-US" dirty="0" smtClean="0"/>
              <a:t>Define a variable </a:t>
            </a:r>
            <a:r>
              <a:rPr lang="en-US" i="1" dirty="0" smtClean="0"/>
              <a:t>Buzzer</a:t>
            </a:r>
            <a:r>
              <a:rPr lang="en-US" dirty="0" smtClean="0"/>
              <a:t> in Scratch</a:t>
            </a:r>
          </a:p>
          <a:p>
            <a:r>
              <a:rPr lang="en-US" dirty="0" smtClean="0"/>
              <a:t>Give it values between 0 and 100 </a:t>
            </a:r>
          </a:p>
          <a:p>
            <a:pPr lvl="1"/>
            <a:r>
              <a:rPr lang="en-US" dirty="0" smtClean="0"/>
              <a:t>Using the slider on the variable</a:t>
            </a:r>
          </a:p>
          <a:p>
            <a:pPr lvl="1"/>
            <a:r>
              <a:rPr lang="en-US" dirty="0" smtClean="0"/>
              <a:t>Does the value have much impact?</a:t>
            </a:r>
          </a:p>
          <a:p>
            <a:r>
              <a:rPr lang="en-US" dirty="0" smtClean="0"/>
              <a:t>Add the setting of the buzzer to the loop where you already set the servo and the Big Blue LED.</a:t>
            </a:r>
          </a:p>
          <a:p>
            <a:pPr lvl="1"/>
            <a:r>
              <a:rPr lang="en-US" dirty="0" smtClean="0"/>
              <a:t>Like with the LED, the values must be between 0 and 255.</a:t>
            </a:r>
          </a:p>
          <a:p>
            <a:r>
              <a:rPr lang="en-US" dirty="0" smtClean="0"/>
              <a:t>Only test a short time (to save the ears of your neighbors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62</a:t>
            </a:fld>
            <a:endParaRPr lang="nl-NL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PWM limitations of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sz="2700" dirty="0" smtClean="0"/>
              <a:t>(</a:t>
            </a:r>
            <a:r>
              <a:rPr lang="en-US" sz="2700" dirty="0" err="1" smtClean="0"/>
              <a:t>Nano</a:t>
            </a:r>
            <a:r>
              <a:rPr lang="en-US" sz="2700" dirty="0" smtClean="0"/>
              <a:t> and Uno)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PWM is available on pins 3, 5, 6, 9, 10, 11</a:t>
            </a:r>
          </a:p>
          <a:p>
            <a:r>
              <a:rPr lang="en-US" dirty="0" smtClean="0"/>
              <a:t>Servo can be configured on those pins, but also on 2, 4, 7, 8, 12</a:t>
            </a:r>
          </a:p>
          <a:p>
            <a:r>
              <a:rPr lang="en-US" dirty="0" smtClean="0"/>
              <a:t>If a servo is configured on any pin, pins 9 and 10 cannot be configured as PWM anymore.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will warn you if you do it wrongly.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63</a:t>
            </a:fld>
            <a:endParaRPr lang="nl-NL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9: Make a Scratch program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Extra material in case you have time left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64</a:t>
            </a:fld>
            <a:endParaRPr lang="nl-NL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with sprites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following sprite</a:t>
            </a:r>
          </a:p>
          <a:p>
            <a:pPr lvl="1"/>
            <a:r>
              <a:rPr lang="en-US" dirty="0" smtClean="0"/>
              <a:t>Big Red LED</a:t>
            </a:r>
          </a:p>
          <a:p>
            <a:pPr lvl="1"/>
            <a:r>
              <a:rPr lang="en-US" dirty="0" smtClean="0"/>
              <a:t>Sits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 in a folder </a:t>
            </a:r>
            <a:r>
              <a:rPr lang="en-US" i="1" dirty="0" smtClean="0"/>
              <a:t>Sprites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Take a look at the code of the sprite.</a:t>
            </a:r>
          </a:p>
          <a:p>
            <a:r>
              <a:rPr lang="en-US" dirty="0" smtClean="0"/>
              <a:t>Update the code that you wrote earlier today for the </a:t>
            </a:r>
            <a:r>
              <a:rPr lang="en-US" i="1" dirty="0" smtClean="0"/>
              <a:t>Big Red LED</a:t>
            </a:r>
            <a:r>
              <a:rPr lang="en-US" dirty="0" smtClean="0"/>
              <a:t> so that it sends messages to the sprite to turn the LED on and off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65</a:t>
            </a:fld>
            <a:endParaRPr lang="nl-NL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Green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that you did with the Big Red LED sprite, but now for the Big Green LED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66</a:t>
            </a:fld>
            <a:endParaRPr lang="nl-N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Blue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Big Blue LED sprite</a:t>
            </a:r>
          </a:p>
          <a:p>
            <a:r>
              <a:rPr lang="en-US" dirty="0" err="1" smtClean="0"/>
              <a:t>Analyse</a:t>
            </a:r>
            <a:r>
              <a:rPr lang="en-US" dirty="0" smtClean="0"/>
              <a:t> the code in that sprite, which is different</a:t>
            </a:r>
          </a:p>
          <a:p>
            <a:pPr lvl="1"/>
            <a:r>
              <a:rPr lang="en-US" dirty="0" smtClean="0"/>
              <a:t>The Big Blue LED sprite will move over the screen as the intensity changes</a:t>
            </a:r>
          </a:p>
          <a:p>
            <a:pPr lvl="1"/>
            <a:r>
              <a:rPr lang="en-US" dirty="0" smtClean="0"/>
              <a:t>You can also move it with your mouse and see the intensity change.</a:t>
            </a:r>
          </a:p>
          <a:p>
            <a:r>
              <a:rPr lang="en-US" dirty="0" smtClean="0"/>
              <a:t>Update your code that you wrote earlier to make use of the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67</a:t>
            </a:fld>
            <a:endParaRPr lang="nl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10: Take your work home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68</a:t>
            </a:fld>
            <a:endParaRPr lang="nl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Take the flyer with you to remember where to find the 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69</a:t>
            </a:fld>
            <a:endParaRPr lang="nl-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Non-objective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i="1" dirty="0" smtClean="0"/>
              <a:t>not</a:t>
            </a:r>
            <a:r>
              <a:rPr lang="en-US" dirty="0" smtClean="0"/>
              <a:t> an objective to create a complete useful game or other program.</a:t>
            </a:r>
          </a:p>
          <a:p>
            <a:pPr lvl="1"/>
            <a:r>
              <a:rPr lang="en-US" dirty="0" smtClean="0"/>
              <a:t>You can do that with your own creativity at home now that you know how to control several pieces of hardware from Scratch using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</a:t>
            </a:fld>
            <a:endParaRPr lang="nl-NL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11: Summary &amp; take </a:t>
            </a:r>
            <a:r>
              <a:rPr lang="en-US" dirty="0" err="1" smtClean="0"/>
              <a:t>aways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70</a:t>
            </a:fld>
            <a:endParaRPr lang="nl-NL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 of the beginners workshop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868144" y="987574"/>
            <a:ext cx="2886472" cy="352839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Functions that a pin on </a:t>
            </a:r>
            <a:r>
              <a:rPr lang="en-US" dirty="0" err="1" smtClean="0"/>
              <a:t>Arduino</a:t>
            </a:r>
            <a:r>
              <a:rPr lang="en-US" dirty="0" smtClean="0"/>
              <a:t> can have:</a:t>
            </a:r>
          </a:p>
          <a:p>
            <a:pPr lvl="1"/>
            <a:r>
              <a:rPr lang="en-US" dirty="0" smtClean="0"/>
              <a:t>Digital In</a:t>
            </a:r>
          </a:p>
          <a:p>
            <a:pPr lvl="1"/>
            <a:r>
              <a:rPr lang="en-US" dirty="0" smtClean="0"/>
              <a:t>Digital Out</a:t>
            </a:r>
          </a:p>
          <a:p>
            <a:pPr lvl="1"/>
            <a:r>
              <a:rPr lang="en-US" dirty="0" smtClean="0"/>
              <a:t>Analog In</a:t>
            </a:r>
          </a:p>
          <a:p>
            <a:pPr lvl="1"/>
            <a:r>
              <a:rPr lang="en-US" i="1" dirty="0" smtClean="0"/>
              <a:t>No Analog Out</a:t>
            </a:r>
          </a:p>
          <a:p>
            <a:pPr lvl="1"/>
            <a:r>
              <a:rPr lang="en-US" dirty="0" smtClean="0"/>
              <a:t>Pulse Width Modulation as alternative</a:t>
            </a:r>
          </a:p>
          <a:p>
            <a:pPr lvl="2"/>
            <a:r>
              <a:rPr lang="en-US" dirty="0" smtClean="0"/>
              <a:t>For modulating the brightness of a LED</a:t>
            </a:r>
          </a:p>
          <a:p>
            <a:pPr lvl="2"/>
            <a:r>
              <a:rPr lang="en-US" dirty="0" smtClean="0"/>
              <a:t>For controlling a servo</a:t>
            </a:r>
          </a:p>
          <a:p>
            <a:pPr lvl="2"/>
            <a:r>
              <a:rPr lang="en-US" dirty="0" smtClean="0"/>
              <a:t>For controlling a buzzer</a:t>
            </a:r>
          </a:p>
          <a:p>
            <a:pPr lvl="1"/>
            <a:r>
              <a:rPr lang="en-US" dirty="0" smtClean="0"/>
              <a:t>There a few more, see the advanced workshop</a:t>
            </a:r>
          </a:p>
          <a:p>
            <a:pPr lvl="1"/>
            <a:r>
              <a:rPr lang="en-US" dirty="0" smtClean="0"/>
              <a:t>You can configure pull up resistors on Digital In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539552" y="987574"/>
            <a:ext cx="5328592" cy="374441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scratchClient</a:t>
            </a:r>
            <a:r>
              <a:rPr lang="en-US" dirty="0" smtClean="0"/>
              <a:t> you define:</a:t>
            </a:r>
          </a:p>
          <a:p>
            <a:pPr lvl="1"/>
            <a:r>
              <a:rPr lang="en-US" dirty="0" smtClean="0"/>
              <a:t>Function of each pin</a:t>
            </a:r>
          </a:p>
          <a:p>
            <a:pPr lvl="1"/>
            <a:r>
              <a:rPr lang="en-US" dirty="0" smtClean="0"/>
              <a:t>Symbolic name for each configured pin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is the tool to setup the configuration 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after you changed the configuration</a:t>
            </a:r>
          </a:p>
          <a:p>
            <a:r>
              <a:rPr lang="en-US" dirty="0" smtClean="0"/>
              <a:t>Put a resistor in series with LEDs</a:t>
            </a:r>
          </a:p>
          <a:p>
            <a:r>
              <a:rPr lang="en-US" dirty="0" smtClean="0"/>
              <a:t>Put a resistor in series with switches</a:t>
            </a:r>
          </a:p>
          <a:p>
            <a:r>
              <a:rPr lang="en-US" dirty="0" smtClean="0"/>
              <a:t>Put a resistor in series with the middle contact of a potentiometer.</a:t>
            </a:r>
          </a:p>
          <a:p>
            <a:r>
              <a:rPr lang="en-US" dirty="0" smtClean="0"/>
              <a:t>Configure a pull up resistor if the input signal goes between 0 Volt and being open rather than between 0 Volt and 3 to 5 Volt.</a:t>
            </a:r>
          </a:p>
          <a:p>
            <a:r>
              <a:rPr lang="en-US" dirty="0" smtClean="0"/>
              <a:t>Output signals are controlled from Scratch by giving a variable a value</a:t>
            </a:r>
          </a:p>
          <a:p>
            <a:r>
              <a:rPr lang="en-US" dirty="0" smtClean="0"/>
              <a:t>Input signals are monitored by the sensor programming elements</a:t>
            </a:r>
          </a:p>
          <a:p>
            <a:r>
              <a:rPr lang="en-US" dirty="0" smtClean="0"/>
              <a:t>You can monitor the value of all pins from the browser</a:t>
            </a:r>
          </a:p>
          <a:p>
            <a:r>
              <a:rPr lang="en-US" b="1" dirty="0" err="1" smtClean="0"/>
              <a:t>scratchClient</a:t>
            </a:r>
            <a:r>
              <a:rPr lang="en-US" b="1" dirty="0" smtClean="0"/>
              <a:t> can do much more…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71</a:t>
            </a:fld>
            <a:endParaRPr lang="nl-NL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know more …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the advanced workshop</a:t>
            </a:r>
          </a:p>
          <a:p>
            <a:r>
              <a:rPr lang="en-US" dirty="0" smtClean="0"/>
              <a:t>Download the material and read the extensive documentation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72</a:t>
            </a:fld>
            <a:endParaRPr lang="nl-NL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12: Clean up / teardown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73</a:t>
            </a:fld>
            <a:endParaRPr lang="nl-NL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756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continue to the Advanced Workshop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47613"/>
            <a:ext cx="8229600" cy="3247009"/>
          </a:xfrm>
        </p:spPr>
        <p:txBody>
          <a:bodyPr/>
          <a:lstStyle/>
          <a:p>
            <a:r>
              <a:rPr lang="en-US" dirty="0" smtClean="0"/>
              <a:t>You can continue to use your setup, with one exception:</a:t>
            </a:r>
          </a:p>
          <a:p>
            <a:r>
              <a:rPr lang="en-US" dirty="0" smtClean="0"/>
              <a:t>You need to move the Big Blue LED to pin 9</a:t>
            </a:r>
          </a:p>
          <a:p>
            <a:pPr lvl="1"/>
            <a:r>
              <a:rPr lang="en-US" dirty="0" smtClean="0"/>
              <a:t>Direction: out, function: output (so no PWM)</a:t>
            </a:r>
          </a:p>
          <a:p>
            <a:r>
              <a:rPr lang="en-US" dirty="0" smtClean="0"/>
              <a:t>In the mean time you should know how to do this, otherwise please ask.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74</a:t>
            </a:fld>
            <a:endParaRPr lang="nl-NL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your </a:t>
            </a:r>
            <a:r>
              <a:rPr lang="en-US" dirty="0" err="1" smtClean="0"/>
              <a:t>scratchClient</a:t>
            </a:r>
            <a:r>
              <a:rPr lang="en-US" dirty="0" smtClean="0"/>
              <a:t> day ends here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Unplug the board from USB and power off the device</a:t>
            </a:r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Leave the wires on the 3 color LED </a:t>
            </a:r>
            <a:r>
              <a:rPr lang="en-US" dirty="0" smtClean="0"/>
              <a:t>(you did not use that)</a:t>
            </a:r>
          </a:p>
          <a:p>
            <a:r>
              <a:rPr lang="en-US" b="1" dirty="0" smtClean="0"/>
              <a:t>Leave the wires on the 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away or hand it in (if it is unclear)</a:t>
            </a:r>
          </a:p>
          <a:p>
            <a:pPr lvl="1"/>
            <a:r>
              <a:rPr lang="en-US" dirty="0" smtClean="0"/>
              <a:t>Put a note in the box that it is missing</a:t>
            </a:r>
          </a:p>
          <a:p>
            <a:pPr lvl="1"/>
            <a:r>
              <a:rPr lang="en-US" dirty="0" smtClean="0"/>
              <a:t>Do not put anything that is broken back in the box</a:t>
            </a:r>
          </a:p>
          <a:p>
            <a:r>
              <a:rPr lang="en-US" dirty="0" smtClean="0"/>
              <a:t>Leave the </a:t>
            </a:r>
            <a:r>
              <a:rPr lang="en-US" dirty="0" err="1" smtClean="0"/>
              <a:t>Arduino</a:t>
            </a:r>
            <a:r>
              <a:rPr lang="en-US" dirty="0" smtClean="0"/>
              <a:t> running</a:t>
            </a:r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75</a:t>
            </a:fld>
            <a:endParaRPr lang="nl-NL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081386"/>
          </a:xfrm>
        </p:spPr>
        <p:txBody>
          <a:bodyPr/>
          <a:lstStyle/>
          <a:p>
            <a:pPr algn="ctr"/>
            <a:r>
              <a:rPr lang="en-US" dirty="0" smtClean="0"/>
              <a:t>End of the beginners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77</a:t>
            </a:fld>
            <a:endParaRPr lang="nl-NL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err="1" smtClean="0"/>
              <a:t>Advanced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we start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79</a:t>
            </a:fld>
            <a:endParaRPr lang="nl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IMC-Weekend-School-in-Figures.jpg"/>
          <p:cNvPicPr>
            <a:picLocks noChangeAspect="1" noChangeArrowheads="1"/>
          </p:cNvPicPr>
          <p:nvPr/>
        </p:nvPicPr>
        <p:blipFill>
          <a:blip r:embed="rId2" cstate="print"/>
          <a:srcRect l="44527" t="40460" b="24437"/>
          <a:stretch>
            <a:fillRect/>
          </a:stretch>
        </p:blipFill>
        <p:spPr bwMode="auto">
          <a:xfrm>
            <a:off x="1187624" y="987574"/>
            <a:ext cx="3922720" cy="372746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2"/>
          </p:nvPr>
        </p:nvSpPr>
        <p:spPr>
          <a:xfrm>
            <a:off x="4860032" y="411510"/>
            <a:ext cx="4104456" cy="460851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Generally parents tell their children: “Learn for later”. But what is later?</a:t>
            </a:r>
          </a:p>
          <a:p>
            <a:r>
              <a:rPr lang="en-US" dirty="0" smtClean="0"/>
              <a:t>“I want to become an engineer. Do you maybe know an engineer? I would very much like to meet one”</a:t>
            </a:r>
          </a:p>
          <a:p>
            <a:r>
              <a:rPr lang="en-US" dirty="0" smtClean="0"/>
              <a:t>Professionals teach children on Sundays about their job. Large variety of topics.</a:t>
            </a:r>
          </a:p>
          <a:p>
            <a:r>
              <a:rPr lang="en-US" dirty="0" smtClean="0"/>
              <a:t>&gt; 1000 students between 11 and 14 years from underprivileged areas.</a:t>
            </a:r>
          </a:p>
          <a:p>
            <a:r>
              <a:rPr lang="en-US" dirty="0" smtClean="0"/>
              <a:t>Curriculum lasts for 2.5 to 3 years</a:t>
            </a:r>
          </a:p>
          <a:p>
            <a:r>
              <a:rPr lang="en-US" dirty="0" smtClean="0"/>
              <a:t>3500+ volunteers.</a:t>
            </a:r>
          </a:p>
          <a:p>
            <a:r>
              <a:rPr lang="en-US" dirty="0" smtClean="0"/>
              <a:t>Funded by 110+ sponsors (companies, individuals, foundations).</a:t>
            </a:r>
          </a:p>
          <a:p>
            <a:r>
              <a:rPr lang="en-US" dirty="0" smtClean="0"/>
              <a:t>Started in 1998.</a:t>
            </a:r>
          </a:p>
          <a:p>
            <a:r>
              <a:rPr lang="en-US" dirty="0" smtClean="0"/>
              <a:t>It works! Data shows: alumni have better professional prospects, are more self-aware, and feel more connected with society.</a:t>
            </a:r>
          </a:p>
        </p:txBody>
      </p:sp>
      <p:sp>
        <p:nvSpPr>
          <p:cNvPr id="10" name="Rechthoekige driehoek 9"/>
          <p:cNvSpPr/>
          <p:nvPr/>
        </p:nvSpPr>
        <p:spPr>
          <a:xfrm rot="5400000">
            <a:off x="1187624" y="987574"/>
            <a:ext cx="1512168" cy="151216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15" name="Rechthoek 14"/>
          <p:cNvSpPr/>
          <p:nvPr/>
        </p:nvSpPr>
        <p:spPr>
          <a:xfrm>
            <a:off x="3995936" y="365187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EINDHOVEN</a:t>
            </a:r>
            <a:br>
              <a:rPr lang="en-US" sz="600" dirty="0" smtClean="0"/>
            </a:br>
            <a:r>
              <a:rPr lang="en-US" sz="600" dirty="0" smtClean="0"/>
              <a:t>58 students</a:t>
            </a:r>
            <a:endParaRPr lang="nl-NL" sz="600" dirty="0"/>
          </a:p>
        </p:txBody>
      </p:sp>
      <p:cxnSp>
        <p:nvCxnSpPr>
          <p:cNvPr id="17" name="Rechte verbindingslijn 16"/>
          <p:cNvCxnSpPr/>
          <p:nvPr/>
        </p:nvCxnSpPr>
        <p:spPr>
          <a:xfrm flipH="1" flipV="1">
            <a:off x="3419872" y="3579862"/>
            <a:ext cx="57606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2"/>
          <p:cNvGrpSpPr/>
          <p:nvPr/>
        </p:nvGrpSpPr>
        <p:grpSpPr>
          <a:xfrm>
            <a:off x="3275856" y="3507854"/>
            <a:ext cx="144016" cy="144016"/>
            <a:chOff x="3275856" y="3507854"/>
            <a:chExt cx="144016" cy="144016"/>
          </a:xfrm>
        </p:grpSpPr>
        <p:sp>
          <p:nvSpPr>
            <p:cNvPr id="12" name="Ovaal 11"/>
            <p:cNvSpPr/>
            <p:nvPr/>
          </p:nvSpPr>
          <p:spPr>
            <a:xfrm>
              <a:off x="3309764" y="3533254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ng 10"/>
            <p:cNvSpPr/>
            <p:nvPr/>
          </p:nvSpPr>
          <p:spPr>
            <a:xfrm>
              <a:off x="3275856" y="3507854"/>
              <a:ext cx="144016" cy="144016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</p:grpSp>
      <p:sp>
        <p:nvSpPr>
          <p:cNvPr id="19" name="Rechthoek 18"/>
          <p:cNvSpPr/>
          <p:nvPr/>
        </p:nvSpPr>
        <p:spPr>
          <a:xfrm>
            <a:off x="539552" y="437195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err="1" smtClean="0"/>
              <a:t>Trudo</a:t>
            </a:r>
            <a:r>
              <a:rPr lang="en-US" sz="600" dirty="0" smtClean="0"/>
              <a:t>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  <p:sp>
        <p:nvSpPr>
          <p:cNvPr id="20" name="Rechthoek 19"/>
          <p:cNvSpPr/>
          <p:nvPr/>
        </p:nvSpPr>
        <p:spPr>
          <a:xfrm>
            <a:off x="539552" y="4155926"/>
            <a:ext cx="558000" cy="1908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IMC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do not roll over from the beginners workshop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347614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familiar with </a:t>
            </a:r>
            <a:r>
              <a:rPr lang="en-US" dirty="0" err="1" smtClean="0"/>
              <a:t>scratchClient</a:t>
            </a:r>
            <a:r>
              <a:rPr lang="en-US" dirty="0" smtClean="0"/>
              <a:t>, but not with the new </a:t>
            </a:r>
            <a:r>
              <a:rPr lang="en-US" dirty="0" err="1" smtClean="0"/>
              <a:t>config</a:t>
            </a:r>
            <a:r>
              <a:rPr lang="en-US" dirty="0" smtClean="0"/>
              <a:t> tool …</a:t>
            </a:r>
          </a:p>
          <a:p>
            <a:pPr lvl="1"/>
            <a:r>
              <a:rPr lang="en-US" dirty="0" smtClean="0"/>
              <a:t>… you may want to look at some slides of the beginners workshop</a:t>
            </a:r>
          </a:p>
          <a:p>
            <a:r>
              <a:rPr lang="en-US" dirty="0" smtClean="0"/>
              <a:t>Other than that, you do </a:t>
            </a:r>
            <a:r>
              <a:rPr lang="en-US" b="1" dirty="0" smtClean="0"/>
              <a:t>not</a:t>
            </a:r>
            <a:r>
              <a:rPr lang="en-US" dirty="0" smtClean="0"/>
              <a:t> have to build up the complete setup what the people of the beginners workshop did.</a:t>
            </a:r>
          </a:p>
          <a:p>
            <a:pPr lvl="1"/>
            <a:r>
              <a:rPr lang="en-US" dirty="0" smtClean="0"/>
              <a:t>Only those things on the next slide.</a:t>
            </a:r>
          </a:p>
          <a:p>
            <a:r>
              <a:rPr lang="en-US" dirty="0" smtClean="0"/>
              <a:t>You will however see the components of the beginners workshop in the diagrams.</a:t>
            </a:r>
          </a:p>
          <a:p>
            <a:pPr lvl="1"/>
            <a:r>
              <a:rPr lang="en-US" dirty="0" smtClean="0"/>
              <a:t>Just ignore those.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80</a:t>
            </a:fld>
            <a:endParaRPr lang="nl-NL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81</a:t>
            </a:fld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843808" y="4443958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0" y="2931790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the </a:t>
            </a:r>
            <a:r>
              <a:rPr lang="en-US" dirty="0" err="1" smtClean="0"/>
              <a:t>config</a:t>
            </a:r>
            <a:r>
              <a:rPr lang="en-US" dirty="0" smtClean="0"/>
              <a:t> file for all steps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758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order not to loose time, it is recommended to add all setups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now. </a:t>
            </a:r>
          </a:p>
          <a:p>
            <a:pPr lvl="1"/>
            <a:r>
              <a:rPr lang="en-US" sz="1800" dirty="0" smtClean="0"/>
              <a:t>If you continued from the beginners workshop then leave in what you have, only add.</a:t>
            </a:r>
          </a:p>
          <a:p>
            <a:pPr lvl="1"/>
            <a:r>
              <a:rPr lang="en-US" sz="1800" dirty="0" smtClean="0"/>
              <a:t>D3: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Red LED</a:t>
            </a:r>
          </a:p>
          <a:p>
            <a:pPr lvl="1"/>
            <a:r>
              <a:rPr lang="en-US" sz="1800" dirty="0" smtClean="0"/>
              <a:t>D5: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Blue LED</a:t>
            </a:r>
          </a:p>
          <a:p>
            <a:pPr lvl="1"/>
            <a:r>
              <a:rPr lang="en-US" sz="1800" dirty="0" smtClean="0"/>
              <a:t>D6: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Green LED</a:t>
            </a:r>
          </a:p>
          <a:p>
            <a:pPr lvl="1"/>
            <a:r>
              <a:rPr lang="en-US" sz="1800" dirty="0" smtClean="0"/>
              <a:t>D8: in, </a:t>
            </a:r>
            <a:r>
              <a:rPr lang="en-US" sz="1800" dirty="0" err="1" smtClean="0"/>
              <a:t>counter_pullup</a:t>
            </a:r>
            <a:r>
              <a:rPr lang="en-US" sz="1800" dirty="0" smtClean="0"/>
              <a:t>, Counter button</a:t>
            </a:r>
          </a:p>
          <a:p>
            <a:pPr lvl="1"/>
            <a:r>
              <a:rPr lang="en-US" sz="1800" dirty="0" smtClean="0"/>
              <a:t>D10: in, counter, IR sensor	</a:t>
            </a:r>
          </a:p>
          <a:p>
            <a:pPr lvl="1">
              <a:buNone/>
            </a:pPr>
            <a:r>
              <a:rPr lang="en-US" sz="1800" dirty="0" smtClean="0"/>
              <a:t>						</a:t>
            </a:r>
          </a:p>
          <a:p>
            <a:pPr lvl="1">
              <a:buNone/>
            </a:pPr>
            <a:r>
              <a:rPr lang="en-US" sz="1800" dirty="0" smtClean="0"/>
              <a:t>						</a:t>
            </a:r>
            <a:endParaRPr lang="en-US" sz="140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83</a:t>
            </a:fld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4788024" y="2211710"/>
            <a:ext cx="37444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 smtClean="0"/>
              <a:t>- A0: in, analog, Rain 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A1: in, </a:t>
            </a:r>
            <a:r>
              <a:rPr lang="en-US" dirty="0" err="1" smtClean="0"/>
              <a:t>input_pullup</a:t>
            </a:r>
            <a:r>
              <a:rPr lang="en-US" dirty="0" smtClean="0"/>
              <a:t>, Tilt 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A2: out, output, Relay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A3: in, analog, Sound 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A5: in, </a:t>
            </a:r>
            <a:r>
              <a:rPr lang="en-US" dirty="0" err="1" smtClean="0"/>
              <a:t>input_pullup</a:t>
            </a:r>
            <a:r>
              <a:rPr lang="en-US" dirty="0" smtClean="0"/>
              <a:t>, Joystick Button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A6: in, analog, </a:t>
            </a:r>
            <a:r>
              <a:rPr lang="en-US" dirty="0" err="1" smtClean="0"/>
              <a:t>JoyStickY</a:t>
            </a:r>
            <a:endParaRPr lang="en-US" dirty="0" smtClean="0"/>
          </a:p>
          <a:p>
            <a:pPr>
              <a:spcAft>
                <a:spcPts val="400"/>
              </a:spcAft>
            </a:pPr>
            <a:r>
              <a:rPr lang="en-US" dirty="0" smtClean="0"/>
              <a:t>- A7: in, analog, </a:t>
            </a:r>
            <a:r>
              <a:rPr lang="en-US" dirty="0" err="1" smtClean="0"/>
              <a:t>JoyStickX</a:t>
            </a:r>
            <a:endParaRPr lang="nl-NL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(Re)start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In Scratch, create a variable for each of the </a:t>
            </a:r>
            <a:r>
              <a:rPr lang="en-US" i="1" dirty="0" smtClean="0"/>
              <a:t>out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Note: variable names are case sensitive.</a:t>
            </a:r>
          </a:p>
          <a:p>
            <a:r>
              <a:rPr lang="en-US" dirty="0" smtClean="0"/>
              <a:t>In Scratch, make all of the sensors visible, so all </a:t>
            </a:r>
            <a:r>
              <a:rPr lang="en-US" i="1" dirty="0" smtClean="0"/>
              <a:t>in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Will only work if </a:t>
            </a:r>
            <a:r>
              <a:rPr lang="en-US" dirty="0" err="1" smtClean="0"/>
              <a:t>scratchClient</a:t>
            </a:r>
            <a:r>
              <a:rPr lang="en-US" dirty="0" smtClean="0"/>
              <a:t> successfully communicates to the board.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84</a:t>
            </a:fld>
            <a:endParaRPr lang="nl-NL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Choose the topics you want to give priority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47615"/>
            <a:ext cx="4038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The advanced workshop may be too short to do all activities.</a:t>
            </a:r>
          </a:p>
          <a:p>
            <a:pPr lvl="1"/>
            <a:r>
              <a:rPr lang="en-US" sz="3800" dirty="0" smtClean="0"/>
              <a:t>So pick the order of the topics from the list</a:t>
            </a:r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FF0000"/>
                </a:solidFill>
              </a:rPr>
              <a:t>red topics </a:t>
            </a:r>
            <a:r>
              <a:rPr lang="en-US" sz="4200" dirty="0" smtClean="0"/>
              <a:t>teach you more about </a:t>
            </a:r>
            <a:r>
              <a:rPr lang="en-US" sz="4200" dirty="0" err="1" smtClean="0"/>
              <a:t>scratchClient</a:t>
            </a:r>
            <a:r>
              <a:rPr lang="en-US" sz="4200" dirty="0" smtClean="0"/>
              <a:t>.</a:t>
            </a:r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007A37"/>
                </a:solidFill>
              </a:rPr>
              <a:t>green topics </a:t>
            </a:r>
            <a:r>
              <a:rPr lang="en-US" sz="4200" dirty="0" smtClean="0"/>
              <a:t>teach you more about electronics, sensors and engineering.</a:t>
            </a:r>
          </a:p>
          <a:p>
            <a:r>
              <a:rPr lang="en-US" sz="4200" dirty="0" smtClean="0"/>
              <a:t>If you rather would do pieces of the beginners workshop then that is fine as well.</a:t>
            </a:r>
            <a:endParaRPr lang="nl-NL" sz="42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648200" y="1347614"/>
            <a:ext cx="4038600" cy="360384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7A37"/>
                </a:solidFill>
              </a:rPr>
              <a:t>Joystick</a:t>
            </a:r>
          </a:p>
          <a:p>
            <a:pPr lvl="1"/>
            <a:r>
              <a:rPr lang="en-US" dirty="0" smtClean="0"/>
              <a:t>Control position or control speed</a:t>
            </a:r>
          </a:p>
          <a:p>
            <a:pPr lvl="1"/>
            <a:r>
              <a:rPr lang="en-US" dirty="0" smtClean="0"/>
              <a:t>Take care of calibration and drift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3-color LED</a:t>
            </a:r>
          </a:p>
          <a:p>
            <a:pPr lvl="1"/>
            <a:r>
              <a:rPr lang="en-US" dirty="0" smtClean="0"/>
              <a:t>To make any color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Counter function</a:t>
            </a:r>
          </a:p>
          <a:p>
            <a:pPr lvl="1"/>
            <a:r>
              <a:rPr lang="en-US" dirty="0" smtClean="0"/>
              <a:t>With button or IR slotted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Rain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Tilt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Sound sensor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Strongly link the </a:t>
            </a:r>
            <a:r>
              <a:rPr lang="en-US" dirty="0" err="1" smtClean="0">
                <a:solidFill>
                  <a:srgbClr val="FF0000"/>
                </a:solidFill>
              </a:rPr>
              <a:t>config</a:t>
            </a:r>
            <a:r>
              <a:rPr lang="en-US" dirty="0" smtClean="0">
                <a:solidFill>
                  <a:srgbClr val="FF0000"/>
                </a:solidFill>
              </a:rPr>
              <a:t> file to the </a:t>
            </a:r>
            <a:r>
              <a:rPr lang="en-US" dirty="0" err="1" smtClean="0">
                <a:solidFill>
                  <a:srgbClr val="FF0000"/>
                </a:solidFill>
              </a:rPr>
              <a:t>Arduino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For safety</a:t>
            </a:r>
          </a:p>
          <a:p>
            <a:pPr lvl="1"/>
            <a:r>
              <a:rPr lang="en-US" dirty="0" smtClean="0"/>
              <a:t>For connection errors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Control multiple </a:t>
            </a:r>
            <a:r>
              <a:rPr lang="en-US" dirty="0" err="1" smtClean="0">
                <a:solidFill>
                  <a:srgbClr val="FF0000"/>
                </a:solidFill>
              </a:rPr>
              <a:t>Arduinos</a:t>
            </a:r>
            <a:r>
              <a:rPr lang="en-US" dirty="0" smtClean="0">
                <a:solidFill>
                  <a:srgbClr val="FF0000"/>
                </a:solidFill>
              </a:rPr>
              <a:t> concurrently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Power On Self Test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relay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220 Volt appliances (only info)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camera (only info)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85</a:t>
            </a:fld>
            <a:endParaRPr lang="nl-NL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Joy stick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86</a:t>
            </a:fld>
            <a:endParaRPr lang="nl-NL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PiAndMore WS - 5 - joy stick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1993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joy stick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87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131840" y="113159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185167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547664" y="98757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331640" y="86466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X</a:t>
            </a:r>
            <a:endParaRPr lang="nl-NL" sz="1050" dirty="0"/>
          </a:p>
        </p:txBody>
      </p:sp>
      <p:cxnSp>
        <p:nvCxnSpPr>
          <p:cNvPr id="20" name="Rechte verbindingslijn met pijl 19"/>
          <p:cNvCxnSpPr/>
          <p:nvPr/>
        </p:nvCxnSpPr>
        <p:spPr>
          <a:xfrm flipH="1">
            <a:off x="2843808" y="1131590"/>
            <a:ext cx="78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>
            <a:off x="2771800" y="1059582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Y</a:t>
            </a:r>
            <a:endParaRPr lang="nl-NL" sz="10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out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joy stick has two small potentiometers and a button</a:t>
            </a:r>
          </a:p>
          <a:p>
            <a:pPr lvl="1"/>
            <a:r>
              <a:rPr lang="en-US" dirty="0" smtClean="0"/>
              <a:t>When the joy stick is released (neutral position), the potentiometers are in the middle of the value range (middle between 0 and 1024)</a:t>
            </a:r>
          </a:p>
          <a:p>
            <a:pPr lvl="1"/>
            <a:r>
              <a:rPr lang="en-US" dirty="0" smtClean="0"/>
              <a:t>There is one potentiometer for X and one for Y</a:t>
            </a:r>
          </a:p>
          <a:p>
            <a:pPr lvl="1"/>
            <a:r>
              <a:rPr lang="en-US" dirty="0" smtClean="0"/>
              <a:t>The button is operated when pressing the button.</a:t>
            </a:r>
          </a:p>
          <a:p>
            <a:r>
              <a:rPr lang="en-US" dirty="0" smtClean="0"/>
              <a:t>Reconnect and repower</a:t>
            </a:r>
          </a:p>
          <a:p>
            <a:r>
              <a:rPr lang="en-US" dirty="0" smtClean="0"/>
              <a:t>Wait till the </a:t>
            </a:r>
            <a:r>
              <a:rPr lang="en-US" dirty="0" err="1" smtClean="0"/>
              <a:t>Arduino</a:t>
            </a:r>
            <a:r>
              <a:rPr lang="en-US" dirty="0" smtClean="0"/>
              <a:t> LED blinks slowly.</a:t>
            </a:r>
          </a:p>
          <a:p>
            <a:r>
              <a:rPr lang="en-US" dirty="0" smtClean="0"/>
              <a:t>Now try moving and pressing the joy stick. Look at the 3 joy stick values to change</a:t>
            </a:r>
          </a:p>
          <a:p>
            <a:pPr lvl="1"/>
            <a:r>
              <a:rPr lang="en-US" dirty="0" err="1" smtClean="0"/>
              <a:t>JoystickX</a:t>
            </a:r>
            <a:r>
              <a:rPr lang="en-US" dirty="0" smtClean="0"/>
              <a:t> and </a:t>
            </a:r>
            <a:r>
              <a:rPr lang="en-US" dirty="0" err="1" smtClean="0"/>
              <a:t>JoystickY</a:t>
            </a:r>
            <a:r>
              <a:rPr lang="en-US" dirty="0" smtClean="0"/>
              <a:t> between about 0 and about 1024.</a:t>
            </a:r>
          </a:p>
          <a:p>
            <a:pPr lvl="1"/>
            <a:r>
              <a:rPr lang="en-US" dirty="0" smtClean="0"/>
              <a:t>Joystick Button between 0 and 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88</a:t>
            </a:fld>
            <a:endParaRPr lang="nl-NL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Joysticks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You can directly use the value of the joystick </a:t>
            </a:r>
          </a:p>
          <a:p>
            <a:pPr lvl="1"/>
            <a:r>
              <a:rPr lang="en-US" dirty="0" smtClean="0"/>
              <a:t>E.g. to control the position of a servo</a:t>
            </a:r>
          </a:p>
          <a:p>
            <a:pPr lvl="1"/>
            <a:r>
              <a:rPr lang="en-US" dirty="0" smtClean="0"/>
              <a:t>E.g. to control the intensity of a LED</a:t>
            </a:r>
          </a:p>
          <a:p>
            <a:pPr lvl="1"/>
            <a:r>
              <a:rPr lang="en-US" dirty="0" smtClean="0"/>
              <a:t>When releasing the knob, it will move back to the middle value.</a:t>
            </a:r>
          </a:p>
          <a:p>
            <a:pPr lvl="1"/>
            <a:r>
              <a:rPr lang="en-US" dirty="0" smtClean="0"/>
              <a:t>E.g.: LED = </a:t>
            </a:r>
            <a:r>
              <a:rPr lang="en-US" dirty="0" err="1" smtClean="0"/>
              <a:t>JoystickX</a:t>
            </a:r>
            <a:r>
              <a:rPr lang="en-US" dirty="0" smtClean="0"/>
              <a:t> </a:t>
            </a:r>
          </a:p>
          <a:p>
            <a:r>
              <a:rPr lang="en-US" dirty="0" smtClean="0"/>
              <a:t>You can alternatively use the joystick to determine the speed of the change</a:t>
            </a:r>
          </a:p>
          <a:p>
            <a:pPr lvl="1"/>
            <a:r>
              <a:rPr lang="en-US" dirty="0" smtClean="0"/>
              <a:t>E.g. move a servo fast or slow. Let the servo stop at the latest position when you release the knob.</a:t>
            </a:r>
          </a:p>
          <a:p>
            <a:pPr lvl="2"/>
            <a:r>
              <a:rPr lang="en-US" dirty="0" smtClean="0"/>
              <a:t>E.g.: LED = LED + (</a:t>
            </a:r>
            <a:r>
              <a:rPr lang="en-US" dirty="0" err="1" smtClean="0"/>
              <a:t>JoystickX</a:t>
            </a:r>
            <a:r>
              <a:rPr lang="en-US" dirty="0" smtClean="0"/>
              <a:t> – 512) / 200             (512 = neutral position value, 200 = sensitivity)</a:t>
            </a:r>
          </a:p>
          <a:p>
            <a:pPr lvl="1"/>
            <a:r>
              <a:rPr lang="en-US" dirty="0" smtClean="0"/>
              <a:t>You can also use the Scratch pen function draw on the screen.</a:t>
            </a:r>
          </a:p>
          <a:p>
            <a:pPr lvl="2"/>
            <a:r>
              <a:rPr lang="en-US" dirty="0" smtClean="0"/>
              <a:t>And e.g. use the potentiometer to change pen width or color.</a:t>
            </a:r>
          </a:p>
          <a:p>
            <a:r>
              <a:rPr lang="en-US" dirty="0" smtClean="0"/>
              <a:t>Take care of drift and jitter (see next slide)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89</a:t>
            </a:fld>
            <a:endParaRPr lang="nl-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at the </a:t>
            </a:r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 personally teach </a:t>
            </a:r>
          </a:p>
          <a:p>
            <a:pPr lvl="1"/>
            <a:r>
              <a:rPr lang="en-US" dirty="0" smtClean="0"/>
              <a:t>Mathematics (since 2004)</a:t>
            </a:r>
          </a:p>
          <a:p>
            <a:pPr lvl="1"/>
            <a:r>
              <a:rPr lang="en-US" dirty="0" smtClean="0"/>
              <a:t>Physics (since 2011)</a:t>
            </a:r>
          </a:p>
          <a:p>
            <a:pPr lvl="1"/>
            <a:r>
              <a:rPr lang="en-US" dirty="0" smtClean="0"/>
              <a:t>Programming (started in 2016)</a:t>
            </a:r>
          </a:p>
          <a:p>
            <a:pPr lvl="1"/>
            <a:r>
              <a:rPr lang="en-US" dirty="0" smtClean="0"/>
              <a:t>Electro (started in 2016)</a:t>
            </a:r>
          </a:p>
          <a:p>
            <a:r>
              <a:rPr lang="en-US" dirty="0" smtClean="0"/>
              <a:t>Programming: 3 (2) lessons on 5 (3) Sundays with Scratch, Raspberry Pi and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Last lesson comprises 2 days but is optional and can be done in a later year.</a:t>
            </a:r>
          </a:p>
          <a:p>
            <a:r>
              <a:rPr lang="en-US" dirty="0" smtClean="0"/>
              <a:t>Lesson 2: Physical computing: </a:t>
            </a:r>
            <a:r>
              <a:rPr lang="nl-NL" dirty="0" smtClean="0">
                <a:hlinkClick r:id="rId3"/>
              </a:rPr>
              <a:t>https://www.youtube.com/watch?v=Qo1gnXNzhqE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</a:t>
            </a:fld>
            <a:endParaRPr lang="nl-NL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care of drift and jitter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all joysticks will give the same value if they are in the middle position</a:t>
            </a:r>
          </a:p>
          <a:p>
            <a:r>
              <a:rPr lang="en-US" dirty="0" smtClean="0"/>
              <a:t>Influenced by temperature, the value produced in the middle position can drift over time.</a:t>
            </a:r>
          </a:p>
          <a:p>
            <a:r>
              <a:rPr lang="en-US" dirty="0" smtClean="0"/>
              <a:t>Therefore build in some threshold around the middle position</a:t>
            </a:r>
          </a:p>
          <a:p>
            <a:pPr lvl="1"/>
            <a:r>
              <a:rPr lang="en-US" dirty="0" smtClean="0"/>
              <a:t>If the middle position is 512, then do only react if the value changes by at least ca. 15, so e.g. &gt; 525 or &lt; 500.</a:t>
            </a:r>
          </a:p>
          <a:p>
            <a:pPr lvl="1"/>
            <a:r>
              <a:rPr lang="en-US" dirty="0" smtClean="0"/>
              <a:t>Whether 15 is enough as threshold you will learn over time. Increase the value if it drifts more than that.</a:t>
            </a:r>
          </a:p>
          <a:p>
            <a:pPr lvl="1"/>
            <a:r>
              <a:rPr lang="en-US" dirty="0" smtClean="0"/>
              <a:t>If you have a general program that works with several joysticks then you may have to use a larger threshold, or you need to calibrate (adapt the program for each particular servo).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90</a:t>
            </a:fld>
            <a:endParaRPr lang="nl-NL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 make all colors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91</a:t>
            </a:fld>
            <a:endParaRPr lang="nl-NL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3-color LED has 3 LEDs in one package</a:t>
            </a:r>
          </a:p>
          <a:p>
            <a:pPr lvl="1"/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Red</a:t>
            </a:r>
          </a:p>
          <a:p>
            <a:pPr lvl="1"/>
            <a:r>
              <a:rPr lang="en-US" dirty="0" smtClean="0"/>
              <a:t>Blue</a:t>
            </a:r>
          </a:p>
          <a:p>
            <a:r>
              <a:rPr lang="en-US" dirty="0" smtClean="0"/>
              <a:t>Use PWM to change the intensity of each color</a:t>
            </a:r>
          </a:p>
          <a:p>
            <a:pPr lvl="1"/>
            <a:r>
              <a:rPr lang="en-US" dirty="0" smtClean="0"/>
              <a:t>In that way you can create the entire spectrum of light</a:t>
            </a:r>
          </a:p>
          <a:p>
            <a:pPr lvl="1"/>
            <a:r>
              <a:rPr lang="en-US" dirty="0" smtClean="0"/>
              <a:t>Including white light</a:t>
            </a:r>
          </a:p>
          <a:p>
            <a:r>
              <a:rPr lang="en-US" dirty="0" smtClean="0"/>
              <a:t>Connect the 3-color LED carefully to the pins as defined in the </a:t>
            </a:r>
            <a:r>
              <a:rPr lang="en-US" dirty="0" err="1" smtClean="0"/>
              <a:t>config</a:t>
            </a:r>
            <a:r>
              <a:rPr lang="en-US" dirty="0" smtClean="0"/>
              <a:t> file. </a:t>
            </a:r>
          </a:p>
          <a:p>
            <a:r>
              <a:rPr lang="en-US" dirty="0" smtClean="0"/>
              <a:t>Also connect the minus (–) pin to GND</a:t>
            </a:r>
          </a:p>
          <a:p>
            <a:r>
              <a:rPr lang="en-US" dirty="0" smtClean="0"/>
              <a:t>Reconnect and repower</a:t>
            </a:r>
          </a:p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 (since no update to the </a:t>
            </a:r>
            <a:r>
              <a:rPr lang="en-US" dirty="0" err="1" smtClean="0"/>
              <a:t>config</a:t>
            </a:r>
            <a:r>
              <a:rPr lang="en-US" dirty="0" smtClean="0"/>
              <a:t> file was made)</a:t>
            </a:r>
          </a:p>
          <a:p>
            <a:r>
              <a:rPr lang="en-US" dirty="0" smtClean="0"/>
              <a:t>Give the corresponding variables in Scratch values between 0 and 100 with the slider on the variable. </a:t>
            </a:r>
          </a:p>
          <a:p>
            <a:pPr lvl="1"/>
            <a:r>
              <a:rPr lang="en-US" dirty="0" smtClean="0"/>
              <a:t>Does it work?</a:t>
            </a:r>
          </a:p>
          <a:p>
            <a:r>
              <a:rPr lang="en-US" dirty="0" smtClean="0"/>
              <a:t>We will see in the next slide how to use values between 0 and 255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92</a:t>
            </a:fld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6084168" y="987574"/>
            <a:ext cx="2915816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nashanselma2\weekendschool\screenshots\piandmore20170623Jun0614982474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9" y="699542"/>
            <a:ext cx="4393876" cy="3744416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Connecting the 3-color LED to the joy stick (via 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Write a program in Scratch that:</a:t>
            </a:r>
          </a:p>
          <a:p>
            <a:pPr lvl="1"/>
            <a:r>
              <a:rPr lang="en-US" dirty="0" smtClean="0"/>
              <a:t>Uses the value of the X direction of the joy stick to determine red, green or blue</a:t>
            </a:r>
          </a:p>
          <a:p>
            <a:pPr lvl="1"/>
            <a:r>
              <a:rPr lang="en-US" dirty="0" smtClean="0"/>
              <a:t>Uses the value of the Y direction to change the intensity of the respective LED</a:t>
            </a:r>
          </a:p>
          <a:p>
            <a:pPr lvl="1"/>
            <a:r>
              <a:rPr lang="en-US" dirty="0" smtClean="0"/>
              <a:t>When releasing the joy stick, the colors should stay </a:t>
            </a:r>
          </a:p>
          <a:p>
            <a:pPr lvl="1"/>
            <a:r>
              <a:rPr lang="en-US" dirty="0" smtClean="0"/>
              <a:t>You will need these elements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93</a:t>
            </a:fld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3995936" y="4083918"/>
            <a:ext cx="504056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7308304" y="3579862"/>
            <a:ext cx="115212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You need this block 3 times for the 3 colors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new counting function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94</a:t>
            </a:fld>
            <a:endParaRPr lang="nl-NL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special counting function?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count in Scratch, however you can only reliably count a few pulses per second.</a:t>
            </a:r>
          </a:p>
          <a:p>
            <a:r>
              <a:rPr lang="en-US" dirty="0" smtClean="0"/>
              <a:t>With this new counting function, you can do it much faster</a:t>
            </a:r>
          </a:p>
          <a:p>
            <a:r>
              <a:rPr lang="en-US" dirty="0" smtClean="0"/>
              <a:t>If you need to detect small pulses that </a:t>
            </a:r>
            <a:r>
              <a:rPr lang="en-US" dirty="0" err="1" smtClean="0"/>
              <a:t>scratchClient</a:t>
            </a:r>
            <a:r>
              <a:rPr lang="en-US" dirty="0" smtClean="0"/>
              <a:t> may not see reliable, you can use a counter function to detect whether a (short) pulse did arrive.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95</a:t>
            </a:fld>
            <a:endParaRPr lang="nl-NL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function using a button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will count up</a:t>
            </a:r>
            <a:r>
              <a:rPr lang="nl-NL" dirty="0" smtClean="0"/>
              <a:t>.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wrap</a:t>
            </a:r>
            <a:r>
              <a:rPr lang="nl-NL" dirty="0" smtClean="0"/>
              <a:t> </a:t>
            </a:r>
            <a:r>
              <a:rPr lang="nl-NL" dirty="0" err="1" smtClean="0"/>
              <a:t>round</a:t>
            </a:r>
            <a:r>
              <a:rPr lang="nl-NL" dirty="0" smtClean="0"/>
              <a:t> at a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large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reached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days</a:t>
            </a:r>
            <a:r>
              <a:rPr lang="nl-NL" dirty="0" smtClean="0"/>
              <a:t> of </a:t>
            </a:r>
            <a:r>
              <a:rPr lang="nl-NL" dirty="0" err="1" smtClean="0"/>
              <a:t>counting</a:t>
            </a:r>
            <a:r>
              <a:rPr lang="nl-NL" dirty="0" smtClean="0"/>
              <a:t>.</a:t>
            </a:r>
          </a:p>
          <a:p>
            <a:r>
              <a:rPr lang="en-US" dirty="0" smtClean="0"/>
              <a:t>Max. ca. 80 counts per second = 4800 per minute</a:t>
            </a:r>
          </a:p>
          <a:p>
            <a:r>
              <a:rPr lang="en-US" dirty="0" smtClean="0"/>
              <a:t>There is a 4 ms </a:t>
            </a:r>
            <a:r>
              <a:rPr lang="en-US" dirty="0" err="1" smtClean="0"/>
              <a:t>debouncing</a:t>
            </a:r>
            <a:r>
              <a:rPr lang="en-US" dirty="0" smtClean="0"/>
              <a:t> delay</a:t>
            </a:r>
          </a:p>
          <a:p>
            <a:pPr lvl="1"/>
            <a:r>
              <a:rPr lang="en-US" dirty="0" smtClean="0"/>
              <a:t>So multiple pulses within 4 ms will processed as a single count</a:t>
            </a:r>
          </a:p>
          <a:p>
            <a:pPr lvl="1"/>
            <a:r>
              <a:rPr lang="en-US" dirty="0" smtClean="0"/>
              <a:t>So no need for capacitors to do </a:t>
            </a:r>
            <a:r>
              <a:rPr lang="en-US" dirty="0" err="1" smtClean="0"/>
              <a:t>debouncing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96</a:t>
            </a:fld>
            <a:endParaRPr lang="nl-NL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a mechanical switch is operated, it can generate a series of pulses rather than one.</a:t>
            </a:r>
          </a:p>
          <a:p>
            <a:r>
              <a:rPr lang="en-US" dirty="0" smtClean="0"/>
              <a:t>This is because one of the metal pieces bounces back a few times before it stays in position.</a:t>
            </a:r>
          </a:p>
          <a:p>
            <a:r>
              <a:rPr lang="en-US" dirty="0" smtClean="0"/>
              <a:t>You would normally need take care of this if you want to get a single pulse</a:t>
            </a:r>
          </a:p>
          <a:p>
            <a:pPr lvl="1"/>
            <a:r>
              <a:rPr lang="en-US" dirty="0" smtClean="0"/>
              <a:t>E.g. add a capacitor.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will on the digital input pins only sample with 10 Hz, so it is unlikely that you will experience bounce problems.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97</a:t>
            </a:fld>
            <a:endParaRPr lang="nl-NL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count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>
            <a:off x="1835696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Autofit/>
          </a:bodyPr>
          <a:lstStyle/>
          <a:p>
            <a:r>
              <a:rPr lang="en-US" sz="3600" dirty="0" smtClean="0"/>
              <a:t>Adding an IR speed sensor that counts on pin 10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208160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208160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267744" y="555526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14812</TotalTime>
  <Words>7559</Words>
  <Application>Microsoft Office PowerPoint</Application>
  <PresentationFormat>Diavoorstelling (16:9)</PresentationFormat>
  <Paragraphs>994</Paragraphs>
  <Slides>146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146</vt:i4>
      </vt:variant>
    </vt:vector>
  </HeadingPairs>
  <TitlesOfParts>
    <vt:vector size="147" baseType="lpstr">
      <vt:lpstr>Office-thema</vt:lpstr>
      <vt:lpstr>Physical computing from Scratch using scratchClient – Beginners  Control servos, LEDs and more from Scratch using RPi, Arduino, scratchClient</vt:lpstr>
      <vt:lpstr>Part 1: Introduction</vt:lpstr>
      <vt:lpstr>If the presentation is messed up … </vt:lpstr>
      <vt:lpstr>Ergonomics</vt:lpstr>
      <vt:lpstr>Workshop organisation</vt:lpstr>
      <vt:lpstr>Objectives</vt:lpstr>
      <vt:lpstr>Non-objective</vt:lpstr>
      <vt:lpstr>Weekendschool</vt:lpstr>
      <vt:lpstr>Lessons at the Weekendschool</vt:lpstr>
      <vt:lpstr>Only a few rules today</vt:lpstr>
      <vt:lpstr>The setup</vt:lpstr>
      <vt:lpstr>Where is the presentation?</vt:lpstr>
      <vt:lpstr>Part 2: Getting to know the components</vt:lpstr>
      <vt:lpstr>Breadboard</vt:lpstr>
      <vt:lpstr>Looking at the Arduino Nano extension board</vt:lpstr>
      <vt:lpstr>What the final board looks like …</vt:lpstr>
      <vt:lpstr>… and if you continue with the advanced workshop</vt:lpstr>
      <vt:lpstr>Part 3: Loading the sketch in the Arduino</vt:lpstr>
      <vt:lpstr>Preparing for programming the Arduino Nano</vt:lpstr>
      <vt:lpstr>Uploading scratchClient to the Arduino</vt:lpstr>
      <vt:lpstr>Part 4: Defining the configuration</vt:lpstr>
      <vt:lpstr>Starting the config tool</vt:lpstr>
      <vt:lpstr>Define the first config file</vt:lpstr>
      <vt:lpstr>Save the config file</vt:lpstr>
      <vt:lpstr>Part 5: Wiring the board and run the first setup</vt:lpstr>
      <vt:lpstr>Put the board in front of you in this way</vt:lpstr>
      <vt:lpstr>Use short wires and use the indicated holes</vt:lpstr>
      <vt:lpstr>Connect the power wires</vt:lpstr>
      <vt:lpstr>Insert the red LED and button</vt:lpstr>
      <vt:lpstr>Why are these resistors needed?</vt:lpstr>
      <vt:lpstr>Check / double check</vt:lpstr>
      <vt:lpstr>Make a script file to start scratchClient</vt:lpstr>
      <vt:lpstr>Bringing things together</vt:lpstr>
      <vt:lpstr>Create the Scratch program</vt:lpstr>
      <vt:lpstr>Does it work? (see next slide for help)</vt:lpstr>
      <vt:lpstr>What if it does not work?</vt:lpstr>
      <vt:lpstr>Monitor the variables</vt:lpstr>
      <vt:lpstr>Program in Scratch</vt:lpstr>
      <vt:lpstr>One reminder …</vt:lpstr>
      <vt:lpstr>Part 6: Adding the Big Green LED</vt:lpstr>
      <vt:lpstr>Changing the wiring on the board</vt:lpstr>
      <vt:lpstr>Adding the green LED</vt:lpstr>
      <vt:lpstr>Check and reconnect</vt:lpstr>
      <vt:lpstr>Update the config file and restart scratchClient</vt:lpstr>
      <vt:lpstr>Update Scratch</vt:lpstr>
      <vt:lpstr>Part 7: Adding analog input</vt:lpstr>
      <vt:lpstr>The electronics of a potentiometer</vt:lpstr>
      <vt:lpstr>Adding analog input</vt:lpstr>
      <vt:lpstr>Update the config file</vt:lpstr>
      <vt:lpstr>Test whether it works</vt:lpstr>
      <vt:lpstr>Part 8: Pulse Width Modulation</vt:lpstr>
      <vt:lpstr>Where we are …</vt:lpstr>
      <vt:lpstr>Pulse Width Modulation (PWM)</vt:lpstr>
      <vt:lpstr>Dimming a LED with PWM</vt:lpstr>
      <vt:lpstr>Test</vt:lpstr>
      <vt:lpstr>Connect Potmeter and Big Blue LED (via Scratch)</vt:lpstr>
      <vt:lpstr>Controlling a servo with PWM</vt:lpstr>
      <vt:lpstr>Adding the servo to pin 12</vt:lpstr>
      <vt:lpstr>Testing the servo</vt:lpstr>
      <vt:lpstr>Controlling a buzzer with PWM</vt:lpstr>
      <vt:lpstr>Connect the buzzer to pin 11</vt:lpstr>
      <vt:lpstr>Testing the buzzer</vt:lpstr>
      <vt:lpstr>PWM limitations of Arduino (Nano and Uno)</vt:lpstr>
      <vt:lpstr>Part 9: Make a Scratch program</vt:lpstr>
      <vt:lpstr>Integrate with sprites</vt:lpstr>
      <vt:lpstr>Add the Big Green LED sprite</vt:lpstr>
      <vt:lpstr>Add the Big Blue LED sprite</vt:lpstr>
      <vt:lpstr>Part 10: Take your work home</vt:lpstr>
      <vt:lpstr>Do you want to take your work home?</vt:lpstr>
      <vt:lpstr>Part 11: Summary &amp; take aways</vt:lpstr>
      <vt:lpstr>Take aways of the beginners workshop</vt:lpstr>
      <vt:lpstr>If you want to know more …</vt:lpstr>
      <vt:lpstr>Part 12: Clean up / teardown</vt:lpstr>
      <vt:lpstr>If you continue to the Advanced Workshop …</vt:lpstr>
      <vt:lpstr>If your scratchClient day ends here …</vt:lpstr>
      <vt:lpstr>More information</vt:lpstr>
      <vt:lpstr>End of the beginners workshop</vt:lpstr>
      <vt:lpstr>Physical computing from Scratch using scratchClient – Advanced  Control servos, LEDs and more from Scratch using RPi, Arduino, scratchClient</vt:lpstr>
      <vt:lpstr>Before we start</vt:lpstr>
      <vt:lpstr>If you do not roll over from the beginners workshop …</vt:lpstr>
      <vt:lpstr>Make a script file to start scratchClient</vt:lpstr>
      <vt:lpstr>Connect the power wires</vt:lpstr>
      <vt:lpstr>Make the config file for all steps</vt:lpstr>
      <vt:lpstr>Make variables</vt:lpstr>
      <vt:lpstr>Choose the topics you want to give priority</vt:lpstr>
      <vt:lpstr>Joy stick</vt:lpstr>
      <vt:lpstr>Adding the joy stick</vt:lpstr>
      <vt:lpstr>Try it out</vt:lpstr>
      <vt:lpstr>Uses of Joysticks</vt:lpstr>
      <vt:lpstr>Take care of drift and jitter</vt:lpstr>
      <vt:lpstr>Control a 3-color LED</vt:lpstr>
      <vt:lpstr>Control a 3-color LED</vt:lpstr>
      <vt:lpstr>Connecting the 3-color LED to the joy stick (via Scratch)</vt:lpstr>
      <vt:lpstr>The new counting function</vt:lpstr>
      <vt:lpstr>Why a special counting function?</vt:lpstr>
      <vt:lpstr>Counter function using a button</vt:lpstr>
      <vt:lpstr>Debouncing</vt:lpstr>
      <vt:lpstr>Adding the count button</vt:lpstr>
      <vt:lpstr>Adding an IR speed sensor that counts on pin 10</vt:lpstr>
      <vt:lpstr>Differences between the counters</vt:lpstr>
      <vt:lpstr>Try out the setup</vt:lpstr>
      <vt:lpstr>Tilt sensor</vt:lpstr>
      <vt:lpstr>Tilt sensor</vt:lpstr>
      <vt:lpstr>Connect the tilt sensor to pin A1</vt:lpstr>
      <vt:lpstr>Rain Sensor</vt:lpstr>
      <vt:lpstr>Rain sensor</vt:lpstr>
      <vt:lpstr>Connect the rain sensor to pin A0</vt:lpstr>
      <vt:lpstr>Sound sensor</vt:lpstr>
      <vt:lpstr>Sound Sensor</vt:lpstr>
      <vt:lpstr>Connect the sound sensor to pin A3</vt:lpstr>
      <vt:lpstr>See the short pulses</vt:lpstr>
      <vt:lpstr>Strongly link the config file to the Arduino</vt:lpstr>
      <vt:lpstr>The ident functionality</vt:lpstr>
      <vt:lpstr>Programming the ident in the Arduino</vt:lpstr>
      <vt:lpstr>Testing ident functionality</vt:lpstr>
      <vt:lpstr>More about ident</vt:lpstr>
      <vt:lpstr>Controlling multiple Arduinos</vt:lpstr>
      <vt:lpstr>Control multiple Arduinos</vt:lpstr>
      <vt:lpstr>Creating a config file for multiple Arduinos</vt:lpstr>
      <vt:lpstr>Trying it out – merge and config</vt:lpstr>
      <vt:lpstr>Trying it out – Control from Scratch</vt:lpstr>
      <vt:lpstr>Making the /dev/ttyUSBnn not matter anymore</vt:lpstr>
      <vt:lpstr>Explaining the startup tool</vt:lpstr>
      <vt:lpstr>Power on self test (POST)</vt:lpstr>
      <vt:lpstr>Power on self test (POST)</vt:lpstr>
      <vt:lpstr>How to do the POST?</vt:lpstr>
      <vt:lpstr>Controlling a relay</vt:lpstr>
      <vt:lpstr>Controlling a relay</vt:lpstr>
      <vt:lpstr>Other issues – and the solution</vt:lpstr>
      <vt:lpstr>Connect the relay module to pin A2</vt:lpstr>
      <vt:lpstr>Use a servo to press buttons on appliances</vt:lpstr>
      <vt:lpstr>Safely controlling 220 Volt appliances</vt:lpstr>
      <vt:lpstr>Controlling a camera</vt:lpstr>
      <vt:lpstr>What else can scratchClient do?</vt:lpstr>
      <vt:lpstr>Can scratchClient do more? Yes!</vt:lpstr>
      <vt:lpstr>Take your work home</vt:lpstr>
      <vt:lpstr>Do you want to take your work home?</vt:lpstr>
      <vt:lpstr>Clean up / teardown</vt:lpstr>
      <vt:lpstr>Unplug and pack up</vt:lpstr>
      <vt:lpstr>More information</vt:lpstr>
      <vt:lpstr>End of the Advanced Workshop</vt:lpstr>
      <vt:lpstr>Appendix</vt:lpstr>
      <vt:lpstr>Maximum current per pin</vt:lpstr>
      <vt:lpstr>Cost of the setup (1 of 2)</vt:lpstr>
      <vt:lpstr>Cost of the setup (2 of 2)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Hans de Jong</dc:creator>
  <cp:lastModifiedBy>Hans de Jong</cp:lastModifiedBy>
  <cp:revision>485</cp:revision>
  <dcterms:created xsi:type="dcterms:W3CDTF">2016-12-25T05:55:15Z</dcterms:created>
  <dcterms:modified xsi:type="dcterms:W3CDTF">2017-06-23T20:14:36Z</dcterms:modified>
</cp:coreProperties>
</file>